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notesMasterIdLst>
    <p:notesMasterId r:id="rId32"/>
  </p:notesMasterIdLst>
  <p:handoutMasterIdLst>
    <p:handoutMasterId r:id="rId33"/>
  </p:handoutMasterIdLst>
  <p:sldIdLst>
    <p:sldId id="279" r:id="rId2"/>
    <p:sldId id="259" r:id="rId3"/>
    <p:sldId id="284" r:id="rId4"/>
    <p:sldId id="264" r:id="rId5"/>
    <p:sldId id="266" r:id="rId6"/>
    <p:sldId id="286" r:id="rId7"/>
    <p:sldId id="274" r:id="rId8"/>
    <p:sldId id="267" r:id="rId9"/>
    <p:sldId id="272" r:id="rId10"/>
    <p:sldId id="268" r:id="rId11"/>
    <p:sldId id="275" r:id="rId12"/>
    <p:sldId id="282" r:id="rId13"/>
    <p:sldId id="258" r:id="rId14"/>
    <p:sldId id="260" r:id="rId15"/>
    <p:sldId id="283" r:id="rId16"/>
    <p:sldId id="289" r:id="rId17"/>
    <p:sldId id="288" r:id="rId18"/>
    <p:sldId id="287" r:id="rId19"/>
    <p:sldId id="290" r:id="rId20"/>
    <p:sldId id="271" r:id="rId21"/>
    <p:sldId id="273" r:id="rId22"/>
    <p:sldId id="270" r:id="rId23"/>
    <p:sldId id="280" r:id="rId24"/>
    <p:sldId id="277" r:id="rId25"/>
    <p:sldId id="276" r:id="rId26"/>
    <p:sldId id="262" r:id="rId27"/>
    <p:sldId id="263" r:id="rId28"/>
    <p:sldId id="281" r:id="rId29"/>
    <p:sldId id="261" r:id="rId30"/>
    <p:sldId id="285" r:id="rId31"/>
  </p:sldIdLst>
  <p:sldSz cx="12192000" cy="6858000"/>
  <p:notesSz cx="6858000" cy="93138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MO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61" autoAdjust="0"/>
    <p:restoredTop sz="60530" autoAdjust="0"/>
  </p:normalViewPr>
  <p:slideViewPr>
    <p:cSldViewPr snapToGrid="0">
      <p:cViewPr varScale="1">
        <p:scale>
          <a:sx n="67" d="100"/>
          <a:sy n="67" d="100"/>
        </p:scale>
        <p:origin x="1920" y="48"/>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2796"/>
    </p:cViewPr>
  </p:sorterViewPr>
  <p:notesViewPr>
    <p:cSldViewPr snapToGrid="0">
      <p:cViewPr varScale="1">
        <p:scale>
          <a:sx n="82" d="100"/>
          <a:sy n="82" d="100"/>
        </p:scale>
        <p:origin x="3234"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C4FD7D3-DA99-004A-8B46-30598DAE13E5}"/>
              </a:ext>
            </a:extLst>
          </p:cNvPr>
          <p:cNvSpPr>
            <a:spLocks noGrp="1"/>
          </p:cNvSpPr>
          <p:nvPr>
            <p:ph type="hdr" sz="quarter"/>
          </p:nvPr>
        </p:nvSpPr>
        <p:spPr>
          <a:xfrm>
            <a:off x="0" y="0"/>
            <a:ext cx="2971800" cy="467311"/>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EFDDB49-2FCD-5645-80C9-92CD380CB9D0}"/>
              </a:ext>
            </a:extLst>
          </p:cNvPr>
          <p:cNvSpPr>
            <a:spLocks noGrp="1"/>
          </p:cNvSpPr>
          <p:nvPr>
            <p:ph type="dt" sz="quarter" idx="1"/>
          </p:nvPr>
        </p:nvSpPr>
        <p:spPr>
          <a:xfrm>
            <a:off x="3884613" y="0"/>
            <a:ext cx="2971800" cy="467311"/>
          </a:xfrm>
          <a:prstGeom prst="rect">
            <a:avLst/>
          </a:prstGeom>
        </p:spPr>
        <p:txBody>
          <a:bodyPr vert="horz" lIns="91440" tIns="45720" rIns="91440" bIns="45720" rtlCol="0"/>
          <a:lstStyle>
            <a:lvl1pPr algn="r">
              <a:defRPr sz="1200"/>
            </a:lvl1pPr>
          </a:lstStyle>
          <a:p>
            <a:fld id="{8607528F-50D0-3B46-A239-A1781110B72D}" type="datetimeFigureOut">
              <a:rPr lang="en-US" smtClean="0"/>
              <a:t>3/6/2025</a:t>
            </a:fld>
            <a:endParaRPr lang="en-US"/>
          </a:p>
        </p:txBody>
      </p:sp>
      <p:sp>
        <p:nvSpPr>
          <p:cNvPr id="4" name="Footer Placeholder 3">
            <a:extLst>
              <a:ext uri="{FF2B5EF4-FFF2-40B4-BE49-F238E27FC236}">
                <a16:creationId xmlns:a16="http://schemas.microsoft.com/office/drawing/2014/main" id="{72CB8909-5093-1846-AA0D-F1FD4974DEDA}"/>
              </a:ext>
            </a:extLst>
          </p:cNvPr>
          <p:cNvSpPr>
            <a:spLocks noGrp="1"/>
          </p:cNvSpPr>
          <p:nvPr>
            <p:ph type="ftr" sz="quarter" idx="2"/>
          </p:nvPr>
        </p:nvSpPr>
        <p:spPr>
          <a:xfrm>
            <a:off x="0" y="8846554"/>
            <a:ext cx="2971800" cy="46731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BBE3A26-852D-1643-A5AF-8AE1DB7F7F2F}"/>
              </a:ext>
            </a:extLst>
          </p:cNvPr>
          <p:cNvSpPr>
            <a:spLocks noGrp="1"/>
          </p:cNvSpPr>
          <p:nvPr>
            <p:ph type="sldNum" sz="quarter" idx="3"/>
          </p:nvPr>
        </p:nvSpPr>
        <p:spPr>
          <a:xfrm>
            <a:off x="3884613" y="8846554"/>
            <a:ext cx="2971800" cy="467310"/>
          </a:xfrm>
          <a:prstGeom prst="rect">
            <a:avLst/>
          </a:prstGeom>
        </p:spPr>
        <p:txBody>
          <a:bodyPr vert="horz" lIns="91440" tIns="45720" rIns="91440" bIns="45720" rtlCol="0" anchor="b"/>
          <a:lstStyle>
            <a:lvl1pPr algn="r">
              <a:defRPr sz="1200"/>
            </a:lvl1pPr>
          </a:lstStyle>
          <a:p>
            <a:fld id="{4AC7AECF-D836-3B43-B9C8-7F66600E772A}" type="slidenum">
              <a:rPr lang="en-US" smtClean="0"/>
              <a:t>‹#›</a:t>
            </a:fld>
            <a:endParaRPr lang="en-US"/>
          </a:p>
        </p:txBody>
      </p:sp>
    </p:spTree>
    <p:extLst>
      <p:ext uri="{BB962C8B-B14F-4D97-AF65-F5344CB8AC3E}">
        <p14:creationId xmlns:p14="http://schemas.microsoft.com/office/powerpoint/2010/main" val="131755225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73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7311"/>
          </a:xfrm>
          <a:prstGeom prst="rect">
            <a:avLst/>
          </a:prstGeom>
        </p:spPr>
        <p:txBody>
          <a:bodyPr vert="horz" lIns="91440" tIns="45720" rIns="91440" bIns="45720" rtlCol="0"/>
          <a:lstStyle>
            <a:lvl1pPr algn="r">
              <a:defRPr sz="1200"/>
            </a:lvl1pPr>
          </a:lstStyle>
          <a:p>
            <a:fld id="{F92ABF18-A8E8-4A34-8135-57768E86FC43}" type="datetimeFigureOut">
              <a:rPr lang="en-US" smtClean="0"/>
              <a:t>3/6/2025</a:t>
            </a:fld>
            <a:endParaRPr lang="en-US"/>
          </a:p>
        </p:txBody>
      </p:sp>
      <p:sp>
        <p:nvSpPr>
          <p:cNvPr id="4" name="Slide Image Placeholder 3"/>
          <p:cNvSpPr>
            <a:spLocks noGrp="1" noRot="1" noChangeAspect="1"/>
          </p:cNvSpPr>
          <p:nvPr>
            <p:ph type="sldImg" idx="2"/>
          </p:nvPr>
        </p:nvSpPr>
        <p:spPr>
          <a:xfrm>
            <a:off x="635000" y="1163638"/>
            <a:ext cx="5588000" cy="31432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82296"/>
            <a:ext cx="5486400" cy="366733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6554"/>
            <a:ext cx="2971800" cy="46731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6554"/>
            <a:ext cx="2971800" cy="467310"/>
          </a:xfrm>
          <a:prstGeom prst="rect">
            <a:avLst/>
          </a:prstGeom>
        </p:spPr>
        <p:txBody>
          <a:bodyPr vert="horz" lIns="91440" tIns="45720" rIns="91440" bIns="45720" rtlCol="0" anchor="b"/>
          <a:lstStyle>
            <a:lvl1pPr algn="r">
              <a:defRPr sz="1200"/>
            </a:lvl1pPr>
          </a:lstStyle>
          <a:p>
            <a:fld id="{B8AEA944-183B-434A-9B6B-7C7700E9C798}" type="slidenum">
              <a:rPr lang="en-US" smtClean="0"/>
              <a:t>‹#›</a:t>
            </a:fld>
            <a:endParaRPr lang="en-US"/>
          </a:p>
        </p:txBody>
      </p:sp>
    </p:spTree>
    <p:extLst>
      <p:ext uri="{BB962C8B-B14F-4D97-AF65-F5344CB8AC3E}">
        <p14:creationId xmlns:p14="http://schemas.microsoft.com/office/powerpoint/2010/main" val="26443756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5000" y="1163638"/>
            <a:ext cx="5588000" cy="3143250"/>
          </a:xfrm>
        </p:spPr>
      </p:sp>
      <p:sp>
        <p:nvSpPr>
          <p:cNvPr id="3" name="Notes Placeholder 2"/>
          <p:cNvSpPr>
            <a:spLocks noGrp="1"/>
          </p:cNvSpPr>
          <p:nvPr>
            <p:ph type="body" idx="1"/>
          </p:nvPr>
        </p:nvSpPr>
        <p:spPr>
          <a:xfrm>
            <a:off x="685800" y="4656931"/>
            <a:ext cx="5486400" cy="3667334"/>
          </a:xfrm>
        </p:spPr>
        <p:txBody>
          <a:bodyPr/>
          <a:lstStyle/>
          <a:p>
            <a:endParaRPr lang="en-US" sz="2400" dirty="0"/>
          </a:p>
        </p:txBody>
      </p:sp>
      <p:sp>
        <p:nvSpPr>
          <p:cNvPr id="4" name="Slide Number Placeholder 3"/>
          <p:cNvSpPr>
            <a:spLocks noGrp="1"/>
          </p:cNvSpPr>
          <p:nvPr>
            <p:ph type="sldNum" sz="quarter" idx="10"/>
          </p:nvPr>
        </p:nvSpPr>
        <p:spPr/>
        <p:txBody>
          <a:bodyPr/>
          <a:lstStyle/>
          <a:p>
            <a:fld id="{B8AEA944-183B-434A-9B6B-7C7700E9C798}" type="slidenum">
              <a:rPr lang="en-US" smtClean="0"/>
              <a:t>1</a:t>
            </a:fld>
            <a:endParaRPr lang="en-US"/>
          </a:p>
        </p:txBody>
      </p:sp>
    </p:spTree>
    <p:extLst>
      <p:ext uri="{BB962C8B-B14F-4D97-AF65-F5344CB8AC3E}">
        <p14:creationId xmlns:p14="http://schemas.microsoft.com/office/powerpoint/2010/main" val="38445325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5000" y="1163638"/>
            <a:ext cx="5588000" cy="3143250"/>
          </a:xfrm>
        </p:spPr>
      </p:sp>
      <p:sp>
        <p:nvSpPr>
          <p:cNvPr id="3" name="Notes Placeholder 2"/>
          <p:cNvSpPr>
            <a:spLocks noGrp="1"/>
          </p:cNvSpPr>
          <p:nvPr>
            <p:ph type="body" idx="1"/>
          </p:nvPr>
        </p:nvSpPr>
        <p:spPr/>
        <p:txBody>
          <a:bodyPr/>
          <a:lstStyle/>
          <a:p>
            <a:r>
              <a:rPr lang="en-US" dirty="0"/>
              <a:t>Executive VP or 1</a:t>
            </a:r>
            <a:r>
              <a:rPr lang="en-US" baseline="30000" dirty="0"/>
              <a:t>st</a:t>
            </a:r>
            <a:r>
              <a:rPr lang="en-US" dirty="0"/>
              <a:t> VP serves as the lead recruiter for the NCJUMM. Select a Team Recruiter</a:t>
            </a:r>
          </a:p>
          <a:p>
            <a:r>
              <a:rPr lang="en-US" dirty="0"/>
              <a:t>It’s  an entire team effort from the President to every member of the organization to be on the outlook for men who God is calling to get involve in men ministry. We are all recruiters.</a:t>
            </a:r>
          </a:p>
          <a:p>
            <a:r>
              <a:rPr lang="en-US" dirty="0"/>
              <a:t>Best Practice :This recruitment process at this moment is our best practice and we all should follow the plan in order to be consistent in the recruitment strategy. </a:t>
            </a:r>
          </a:p>
          <a:p>
            <a:r>
              <a:rPr lang="en-US" dirty="0"/>
              <a:t>Communication: the recruitment plan should be shared with everyone in your conference, district, local Church. Especially leaders, officers, etc.  </a:t>
            </a:r>
          </a:p>
          <a:p>
            <a:r>
              <a:rPr lang="en-US" dirty="0"/>
              <a:t>Accountability: is the willingness to accept responsibility for our own actions and your obligation is to follow steps in this plan. </a:t>
            </a:r>
          </a:p>
        </p:txBody>
      </p:sp>
      <p:sp>
        <p:nvSpPr>
          <p:cNvPr id="4" name="Slide Number Placeholder 3"/>
          <p:cNvSpPr>
            <a:spLocks noGrp="1"/>
          </p:cNvSpPr>
          <p:nvPr>
            <p:ph type="sldNum" sz="quarter" idx="10"/>
          </p:nvPr>
        </p:nvSpPr>
        <p:spPr/>
        <p:txBody>
          <a:bodyPr/>
          <a:lstStyle/>
          <a:p>
            <a:fld id="{B8AEA944-183B-434A-9B6B-7C7700E9C798}" type="slidenum">
              <a:rPr lang="en-US" smtClean="0"/>
              <a:t>10</a:t>
            </a:fld>
            <a:endParaRPr lang="en-US"/>
          </a:p>
        </p:txBody>
      </p:sp>
    </p:spTree>
    <p:extLst>
      <p:ext uri="{BB962C8B-B14F-4D97-AF65-F5344CB8AC3E}">
        <p14:creationId xmlns:p14="http://schemas.microsoft.com/office/powerpoint/2010/main" val="24121784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5000" y="1163638"/>
            <a:ext cx="5588000" cy="3143250"/>
          </a:xfrm>
        </p:spPr>
      </p:sp>
      <p:sp>
        <p:nvSpPr>
          <p:cNvPr id="3" name="Notes Placeholder 2"/>
          <p:cNvSpPr>
            <a:spLocks noGrp="1"/>
          </p:cNvSpPr>
          <p:nvPr>
            <p:ph type="body" idx="1"/>
          </p:nvPr>
        </p:nvSpPr>
        <p:spPr/>
        <p:txBody>
          <a:bodyPr/>
          <a:lstStyle/>
          <a:p>
            <a:endParaRPr lang="en-US" dirty="0">
              <a:latin typeface="Bookman Old Style" panose="02050604050505020204" pitchFamily="18" charset="0"/>
            </a:endParaRPr>
          </a:p>
        </p:txBody>
      </p:sp>
      <p:sp>
        <p:nvSpPr>
          <p:cNvPr id="4" name="Slide Number Placeholder 3"/>
          <p:cNvSpPr>
            <a:spLocks noGrp="1"/>
          </p:cNvSpPr>
          <p:nvPr>
            <p:ph type="sldNum" sz="quarter" idx="10"/>
          </p:nvPr>
        </p:nvSpPr>
        <p:spPr/>
        <p:txBody>
          <a:bodyPr/>
          <a:lstStyle/>
          <a:p>
            <a:fld id="{B8AEA944-183B-434A-9B6B-7C7700E9C798}" type="slidenum">
              <a:rPr lang="en-US" smtClean="0"/>
              <a:t>11</a:t>
            </a:fld>
            <a:endParaRPr lang="en-US"/>
          </a:p>
        </p:txBody>
      </p:sp>
    </p:spTree>
    <p:extLst>
      <p:ext uri="{BB962C8B-B14F-4D97-AF65-F5344CB8AC3E}">
        <p14:creationId xmlns:p14="http://schemas.microsoft.com/office/powerpoint/2010/main" val="23802339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AEA944-183B-434A-9B6B-7C7700E9C798}" type="slidenum">
              <a:rPr lang="en-US" smtClean="0"/>
              <a:t>12</a:t>
            </a:fld>
            <a:endParaRPr lang="en-US"/>
          </a:p>
        </p:txBody>
      </p:sp>
    </p:spTree>
    <p:extLst>
      <p:ext uri="{BB962C8B-B14F-4D97-AF65-F5344CB8AC3E}">
        <p14:creationId xmlns:p14="http://schemas.microsoft.com/office/powerpoint/2010/main" val="18190910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5000" y="1163638"/>
            <a:ext cx="5588000" cy="3143250"/>
          </a:xfrm>
        </p:spPr>
      </p:sp>
      <p:sp>
        <p:nvSpPr>
          <p:cNvPr id="3" name="Notes Placeholder 2"/>
          <p:cNvSpPr>
            <a:spLocks noGrp="1"/>
          </p:cNvSpPr>
          <p:nvPr>
            <p:ph type="body" idx="1"/>
          </p:nvPr>
        </p:nvSpPr>
        <p:spPr/>
        <p:txBody>
          <a:bodyPr/>
          <a:lstStyle/>
          <a:p>
            <a:r>
              <a:rPr lang="en-US" sz="2000" b="0" dirty="0">
                <a:solidFill>
                  <a:srgbClr val="FF0000"/>
                </a:solidFill>
              </a:rPr>
              <a:t>Passionate Servant Leader</a:t>
            </a:r>
          </a:p>
          <a:p>
            <a:r>
              <a:rPr lang="en-US" sz="2000" b="0" dirty="0">
                <a:solidFill>
                  <a:srgbClr val="FF0000"/>
                </a:solidFill>
              </a:rPr>
              <a:t>Man/woman of God – a follower/disciple of Jesus Christ</a:t>
            </a:r>
          </a:p>
          <a:p>
            <a:r>
              <a:rPr lang="en-US" sz="2000" b="0" dirty="0">
                <a:solidFill>
                  <a:srgbClr val="FF0000"/>
                </a:solidFill>
              </a:rPr>
              <a:t>They should be growing spiritually, spending regular time reading the Bible.</a:t>
            </a:r>
          </a:p>
          <a:p>
            <a:r>
              <a:rPr lang="en-US" sz="2000" b="0" dirty="0">
                <a:solidFill>
                  <a:srgbClr val="FF0000"/>
                </a:solidFill>
              </a:rPr>
              <a:t>Comfortable sharing their faith with others</a:t>
            </a:r>
          </a:p>
          <a:p>
            <a:r>
              <a:rPr lang="en-US" sz="2000" b="0" dirty="0">
                <a:solidFill>
                  <a:srgbClr val="FF0000"/>
                </a:solidFill>
              </a:rPr>
              <a:t>Should have the heart and commitment/passion for men’s ministry</a:t>
            </a:r>
          </a:p>
        </p:txBody>
      </p:sp>
      <p:sp>
        <p:nvSpPr>
          <p:cNvPr id="4" name="Slide Number Placeholder 3"/>
          <p:cNvSpPr>
            <a:spLocks noGrp="1"/>
          </p:cNvSpPr>
          <p:nvPr>
            <p:ph type="sldNum" sz="quarter" idx="10"/>
          </p:nvPr>
        </p:nvSpPr>
        <p:spPr/>
        <p:txBody>
          <a:bodyPr/>
          <a:lstStyle/>
          <a:p>
            <a:fld id="{B8AEA944-183B-434A-9B6B-7C7700E9C798}" type="slidenum">
              <a:rPr lang="en-US" smtClean="0"/>
              <a:t>13</a:t>
            </a:fld>
            <a:endParaRPr lang="en-US"/>
          </a:p>
        </p:txBody>
      </p:sp>
    </p:spTree>
    <p:extLst>
      <p:ext uri="{BB962C8B-B14F-4D97-AF65-F5344CB8AC3E}">
        <p14:creationId xmlns:p14="http://schemas.microsoft.com/office/powerpoint/2010/main" val="4612292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5000" y="1163638"/>
            <a:ext cx="5588000" cy="3143250"/>
          </a:xfrm>
        </p:spPr>
      </p:sp>
      <p:sp>
        <p:nvSpPr>
          <p:cNvPr id="3" name="Notes Placeholder 2"/>
          <p:cNvSpPr>
            <a:spLocks noGrp="1"/>
          </p:cNvSpPr>
          <p:nvPr>
            <p:ph type="body" idx="1"/>
          </p:nvPr>
        </p:nvSpPr>
        <p:spPr/>
        <p:txBody>
          <a:bodyPr/>
          <a:lstStyle/>
          <a:p>
            <a:r>
              <a:rPr lang="en-US" sz="2000" b="1" dirty="0"/>
              <a:t>Is this something that interests you?</a:t>
            </a:r>
          </a:p>
          <a:p>
            <a:r>
              <a:rPr lang="en-US" sz="2000" b="1" dirty="0"/>
              <a:t>Do you know a promising candidate?</a:t>
            </a:r>
          </a:p>
          <a:p>
            <a:r>
              <a:rPr lang="en-US" sz="2000" b="1" dirty="0"/>
              <a:t>Will you pray about this and for this effort?</a:t>
            </a:r>
          </a:p>
          <a:p>
            <a:r>
              <a:rPr lang="en-US" sz="2000" b="1" dirty="0"/>
              <a:t>Can I get back with you?</a:t>
            </a:r>
          </a:p>
          <a:p>
            <a:r>
              <a:rPr lang="en-US" sz="2000" b="1" dirty="0">
                <a:solidFill>
                  <a:srgbClr val="FF0000"/>
                </a:solidFill>
              </a:rPr>
              <a:t>Set a time.</a:t>
            </a:r>
          </a:p>
        </p:txBody>
      </p:sp>
      <p:sp>
        <p:nvSpPr>
          <p:cNvPr id="4" name="Slide Number Placeholder 3"/>
          <p:cNvSpPr>
            <a:spLocks noGrp="1"/>
          </p:cNvSpPr>
          <p:nvPr>
            <p:ph type="sldNum" sz="quarter" idx="10"/>
          </p:nvPr>
        </p:nvSpPr>
        <p:spPr/>
        <p:txBody>
          <a:bodyPr/>
          <a:lstStyle/>
          <a:p>
            <a:fld id="{B8AEA944-183B-434A-9B6B-7C7700E9C798}" type="slidenum">
              <a:rPr lang="en-US" smtClean="0"/>
              <a:t>14</a:t>
            </a:fld>
            <a:endParaRPr lang="en-US"/>
          </a:p>
        </p:txBody>
      </p:sp>
    </p:spTree>
    <p:extLst>
      <p:ext uri="{BB962C8B-B14F-4D97-AF65-F5344CB8AC3E}">
        <p14:creationId xmlns:p14="http://schemas.microsoft.com/office/powerpoint/2010/main" val="4203502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AEA944-183B-434A-9B6B-7C7700E9C798}" type="slidenum">
              <a:rPr lang="en-US" smtClean="0"/>
              <a:t>15</a:t>
            </a:fld>
            <a:endParaRPr lang="en-US"/>
          </a:p>
        </p:txBody>
      </p:sp>
    </p:spTree>
    <p:extLst>
      <p:ext uri="{BB962C8B-B14F-4D97-AF65-F5344CB8AC3E}">
        <p14:creationId xmlns:p14="http://schemas.microsoft.com/office/powerpoint/2010/main" val="16210960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AEA944-183B-434A-9B6B-7C7700E9C798}" type="slidenum">
              <a:rPr lang="en-US" smtClean="0"/>
              <a:t>16</a:t>
            </a:fld>
            <a:endParaRPr lang="en-US"/>
          </a:p>
        </p:txBody>
      </p:sp>
    </p:spTree>
    <p:extLst>
      <p:ext uri="{BB962C8B-B14F-4D97-AF65-F5344CB8AC3E}">
        <p14:creationId xmlns:p14="http://schemas.microsoft.com/office/powerpoint/2010/main" val="15517229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8AEA944-183B-434A-9B6B-7C7700E9C798}" type="slidenum">
              <a:rPr lang="en-US" smtClean="0"/>
              <a:t>17</a:t>
            </a:fld>
            <a:endParaRPr lang="en-US"/>
          </a:p>
        </p:txBody>
      </p:sp>
    </p:spTree>
    <p:extLst>
      <p:ext uri="{BB962C8B-B14F-4D97-AF65-F5344CB8AC3E}">
        <p14:creationId xmlns:p14="http://schemas.microsoft.com/office/powerpoint/2010/main" val="37241460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8AEA944-183B-434A-9B6B-7C7700E9C798}" type="slidenum">
              <a:rPr lang="en-US" smtClean="0"/>
              <a:t>18</a:t>
            </a:fld>
            <a:endParaRPr lang="en-US"/>
          </a:p>
        </p:txBody>
      </p:sp>
    </p:spTree>
    <p:extLst>
      <p:ext uri="{BB962C8B-B14F-4D97-AF65-F5344CB8AC3E}">
        <p14:creationId xmlns:p14="http://schemas.microsoft.com/office/powerpoint/2010/main" val="23668246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5000" y="1163638"/>
            <a:ext cx="5588000" cy="3143250"/>
          </a:xfrm>
        </p:spPr>
      </p:sp>
      <p:sp>
        <p:nvSpPr>
          <p:cNvPr id="3" name="Notes Placeholder 2"/>
          <p:cNvSpPr>
            <a:spLocks noGrp="1"/>
          </p:cNvSpPr>
          <p:nvPr>
            <p:ph type="body" idx="1"/>
          </p:nvPr>
        </p:nvSpPr>
        <p:spPr/>
        <p:txBody>
          <a:bodyPr/>
          <a:lstStyle/>
          <a:p>
            <a:r>
              <a:rPr lang="en-US" b="1" dirty="0"/>
              <a:t>Find Prospects: See Helpful Sources below:</a:t>
            </a:r>
          </a:p>
          <a:p>
            <a:r>
              <a:rPr lang="en-US" dirty="0"/>
              <a:t>Pray for God’s help.</a:t>
            </a:r>
          </a:p>
          <a:p>
            <a:r>
              <a:rPr lang="en-US" dirty="0"/>
              <a:t>Current UMM officers/members. Your Church members.</a:t>
            </a:r>
          </a:p>
          <a:p>
            <a:r>
              <a:rPr lang="en-US" dirty="0"/>
              <a:t>Quarterly Reports from GCUMM. Make contact by email, phone calls, text messages, </a:t>
            </a:r>
            <a:r>
              <a:rPr lang="en-US" dirty="0" err="1"/>
              <a:t>etc</a:t>
            </a:r>
            <a:r>
              <a:rPr lang="en-US" dirty="0"/>
              <a:t>:</a:t>
            </a:r>
          </a:p>
          <a:p>
            <a:r>
              <a:rPr lang="en-US" dirty="0"/>
              <a:t>Ask your local, district, conference lay leader for recommendations.</a:t>
            </a:r>
          </a:p>
          <a:p>
            <a:r>
              <a:rPr lang="en-US" dirty="0"/>
              <a:t>Pastors, (BOOM &amp; DCOM), Conference/District Superintendents, Bishops, Director Connectional Ministry, Board of Laity, </a:t>
            </a:r>
            <a:r>
              <a:rPr lang="en-US" dirty="0" err="1"/>
              <a:t>etc</a:t>
            </a:r>
            <a:r>
              <a:rPr lang="en-US" dirty="0"/>
              <a:t>:</a:t>
            </a:r>
          </a:p>
          <a:p>
            <a:r>
              <a:rPr lang="en-US" dirty="0"/>
              <a:t>President United Methodist Women (conference, district, local).</a:t>
            </a:r>
          </a:p>
          <a:p>
            <a:r>
              <a:rPr lang="en-US" dirty="0"/>
              <a:t>Use every opportunity in meetings, conferences/ social gathering to recruit.</a:t>
            </a:r>
          </a:p>
          <a:p>
            <a:r>
              <a:rPr lang="en-US" dirty="0"/>
              <a:t>Place an ad in your conference and/or district newsletter. </a:t>
            </a:r>
          </a:p>
          <a:p>
            <a:r>
              <a:rPr lang="en-US" b="1" dirty="0"/>
              <a:t>Standard Presentation: </a:t>
            </a:r>
            <a:r>
              <a:rPr lang="en-US" b="0" dirty="0"/>
              <a:t>Read, review and follow the NCJ UMM recruitment process. Review the job description and duties of the vacant position(s).</a:t>
            </a:r>
          </a:p>
          <a:p>
            <a:r>
              <a:rPr lang="en-US" b="0" dirty="0"/>
              <a:t>Help applicant(s) to identify their gifts and call to the specific ministry/opportunity. Desired outcomes/goals of the position. Respond to candidate’s questions/concerns regarding the position and/or the organization.</a:t>
            </a:r>
          </a:p>
          <a:p>
            <a:r>
              <a:rPr lang="en-US" b="1" dirty="0"/>
              <a:t>Follow-up: </a:t>
            </a:r>
            <a:r>
              <a:rPr lang="en-US" b="0" dirty="0"/>
              <a:t>Get back with the individual within a week. Inquire if the candidate has additional questions. Inform candidate that you will provide support. </a:t>
            </a:r>
          </a:p>
          <a:p>
            <a:r>
              <a:rPr lang="en-US" b="0" dirty="0"/>
              <a:t> Ask for a commitment. If the answer is, no ask for a recommendation of someone who may be interested in this opportunity. Thank the candidate for his time and have a word of prayer.</a:t>
            </a:r>
          </a:p>
          <a:p>
            <a:r>
              <a:rPr lang="en-US" b="1" dirty="0"/>
              <a:t>Smart Goals</a:t>
            </a:r>
            <a:r>
              <a:rPr lang="en-US" b="0" dirty="0"/>
              <a:t>: Specific, </a:t>
            </a:r>
            <a:r>
              <a:rPr lang="en-US" b="0" dirty="0" err="1"/>
              <a:t>Measureable</a:t>
            </a:r>
            <a:r>
              <a:rPr lang="en-US" b="0" dirty="0"/>
              <a:t>, Attainable, Relevant, Timely. Please use your smart goals worksheet. </a:t>
            </a:r>
          </a:p>
          <a:p>
            <a:r>
              <a:rPr lang="en-US" b="0" dirty="0"/>
              <a:t>When working toward achieving goals, it is helpful to share goals with one or two people in your organization (recruiting leader/team, VP) to review your process of meeting your goal(s). This can be a useful positive external motivator!</a:t>
            </a:r>
          </a:p>
          <a:p>
            <a:endParaRPr lang="en-US" b="0" dirty="0"/>
          </a:p>
          <a:p>
            <a:endParaRPr lang="en-US" b="0" dirty="0"/>
          </a:p>
          <a:p>
            <a:endParaRPr lang="en-US" b="0" dirty="0"/>
          </a:p>
          <a:p>
            <a:endParaRPr lang="en-US" b="0" dirty="0"/>
          </a:p>
          <a:p>
            <a:endParaRPr lang="en-US" b="0" dirty="0"/>
          </a:p>
          <a:p>
            <a:endParaRPr lang="en-US" b="0" dirty="0"/>
          </a:p>
        </p:txBody>
      </p:sp>
      <p:sp>
        <p:nvSpPr>
          <p:cNvPr id="4" name="Slide Number Placeholder 3"/>
          <p:cNvSpPr>
            <a:spLocks noGrp="1"/>
          </p:cNvSpPr>
          <p:nvPr>
            <p:ph type="sldNum" sz="quarter" idx="10"/>
          </p:nvPr>
        </p:nvSpPr>
        <p:spPr/>
        <p:txBody>
          <a:bodyPr/>
          <a:lstStyle/>
          <a:p>
            <a:fld id="{B8AEA944-183B-434A-9B6B-7C7700E9C798}" type="slidenum">
              <a:rPr lang="en-US" smtClean="0"/>
              <a:t>20</a:t>
            </a:fld>
            <a:endParaRPr lang="en-US"/>
          </a:p>
        </p:txBody>
      </p:sp>
    </p:spTree>
    <p:extLst>
      <p:ext uri="{BB962C8B-B14F-4D97-AF65-F5344CB8AC3E}">
        <p14:creationId xmlns:p14="http://schemas.microsoft.com/office/powerpoint/2010/main" val="447045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5000" y="1163638"/>
            <a:ext cx="5588000" cy="3143250"/>
          </a:xfrm>
        </p:spPr>
      </p:sp>
      <p:sp>
        <p:nvSpPr>
          <p:cNvPr id="3" name="Notes Placeholder 2"/>
          <p:cNvSpPr>
            <a:spLocks noGrp="1"/>
          </p:cNvSpPr>
          <p:nvPr>
            <p:ph type="body" idx="1"/>
          </p:nvPr>
        </p:nvSpPr>
        <p:spPr/>
        <p:txBody>
          <a:bodyPr/>
          <a:lstStyle/>
          <a:p>
            <a:r>
              <a:rPr lang="en-US" sz="1800" dirty="0"/>
              <a:t>As you probably know United Methodist men are the largest men's ministry in the country. </a:t>
            </a:r>
          </a:p>
          <a:p>
            <a:r>
              <a:rPr lang="en-US" sz="1800" dirty="0"/>
              <a:t>We have solid resources and connections to almost every viable men's ministry in the country.</a:t>
            </a:r>
          </a:p>
          <a:p>
            <a:r>
              <a:rPr lang="en-US" sz="1800" dirty="0"/>
              <a:t>We specialize our curriculums and tools to meeting men at every level in their faith journey.</a:t>
            </a:r>
          </a:p>
          <a:p>
            <a:r>
              <a:rPr lang="en-US" sz="1800" dirty="0"/>
              <a:t>Our primary relationship is with the United Methodist National Association of Conference Presidents.</a:t>
            </a:r>
          </a:p>
          <a:p>
            <a:r>
              <a:rPr lang="en-US" sz="1800" dirty="0"/>
              <a:t>The General Commission UMM provides support for the NACP efforts to engage men at every level.</a:t>
            </a:r>
          </a:p>
          <a:p>
            <a:endParaRPr lang="en-US" dirty="0"/>
          </a:p>
        </p:txBody>
      </p:sp>
      <p:sp>
        <p:nvSpPr>
          <p:cNvPr id="4" name="Slide Number Placeholder 3"/>
          <p:cNvSpPr>
            <a:spLocks noGrp="1"/>
          </p:cNvSpPr>
          <p:nvPr>
            <p:ph type="sldNum" sz="quarter" idx="10"/>
          </p:nvPr>
        </p:nvSpPr>
        <p:spPr/>
        <p:txBody>
          <a:bodyPr/>
          <a:lstStyle/>
          <a:p>
            <a:fld id="{B8AEA944-183B-434A-9B6B-7C7700E9C798}" type="slidenum">
              <a:rPr lang="en-US" smtClean="0"/>
              <a:t>2</a:t>
            </a:fld>
            <a:endParaRPr lang="en-US"/>
          </a:p>
        </p:txBody>
      </p:sp>
    </p:spTree>
    <p:extLst>
      <p:ext uri="{BB962C8B-B14F-4D97-AF65-F5344CB8AC3E}">
        <p14:creationId xmlns:p14="http://schemas.microsoft.com/office/powerpoint/2010/main" val="5426446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5000" y="1163638"/>
            <a:ext cx="5588000" cy="3143250"/>
          </a:xfrm>
        </p:spPr>
      </p:sp>
      <p:sp>
        <p:nvSpPr>
          <p:cNvPr id="3" name="Notes Placeholder 2"/>
          <p:cNvSpPr>
            <a:spLocks noGrp="1"/>
          </p:cNvSpPr>
          <p:nvPr>
            <p:ph type="body" idx="1"/>
          </p:nvPr>
        </p:nvSpPr>
        <p:spPr/>
        <p:txBody>
          <a:bodyPr/>
          <a:lstStyle/>
          <a:p>
            <a:r>
              <a:rPr lang="en-US" dirty="0"/>
              <a:t>Smart Goals: Specific, Measurable, Attainable, Relevant, Timely.</a:t>
            </a:r>
          </a:p>
          <a:p>
            <a:pPr marL="228600" indent="-228600">
              <a:buAutoNum type="arabicPeriod"/>
            </a:pPr>
            <a:r>
              <a:rPr lang="en-US" dirty="0"/>
              <a:t>Make your goals detailed and Specific.</a:t>
            </a:r>
          </a:p>
          <a:p>
            <a:pPr marL="228600" indent="-228600">
              <a:buAutoNum type="arabicPeriod"/>
            </a:pPr>
            <a:r>
              <a:rPr lang="en-US" dirty="0"/>
              <a:t>Make your goals Measurable. Add a system to track/measure progress toward your goals. (Smart Goal Worksheet)</a:t>
            </a:r>
          </a:p>
          <a:p>
            <a:pPr marL="228600" indent="-228600">
              <a:buAutoNum type="arabicPeriod"/>
            </a:pPr>
            <a:r>
              <a:rPr lang="en-US" dirty="0"/>
              <a:t>Make your goals Attainable. What additional resources /support do you need for success? Make goals realistic?</a:t>
            </a:r>
          </a:p>
          <a:p>
            <a:pPr marL="228600" indent="-228600">
              <a:buAutoNum type="arabicPeriod"/>
            </a:pPr>
            <a:r>
              <a:rPr lang="en-US" dirty="0"/>
              <a:t>Make your goals Relevant. List the reasons why it is important to achieve your goals.</a:t>
            </a:r>
          </a:p>
          <a:p>
            <a:pPr marL="228600" indent="-228600">
              <a:buAutoNum type="arabicPeriod"/>
            </a:pPr>
            <a:r>
              <a:rPr lang="en-US" dirty="0"/>
              <a:t>Make your goals Timely. Put a deadline on your goals and set some benchmarks.</a:t>
            </a:r>
          </a:p>
          <a:p>
            <a:pPr marL="228600" indent="-228600">
              <a:buAutoNum type="arabicPeriod"/>
            </a:pPr>
            <a:r>
              <a:rPr lang="en-US" dirty="0"/>
              <a:t>Share your goals with your UMM unit, district and conference. Ask for their support and assistance to fill vacant positions.</a:t>
            </a:r>
          </a:p>
          <a:p>
            <a:pPr marL="228600" indent="-228600">
              <a:buAutoNum type="arabicPeriod"/>
            </a:pPr>
            <a:endParaRPr lang="en-US" dirty="0"/>
          </a:p>
          <a:p>
            <a:r>
              <a:rPr lang="en-US" dirty="0"/>
              <a:t>Be aware of Obstacles/Challenges that you may face in order to achieve your goal(s).</a:t>
            </a:r>
          </a:p>
          <a:p>
            <a:r>
              <a:rPr lang="en-US" dirty="0"/>
              <a:t>Develop a plan to address any potential obstacles if/when they arise.</a:t>
            </a:r>
          </a:p>
          <a:p>
            <a:endParaRPr lang="en-US" b="1" dirty="0"/>
          </a:p>
          <a:p>
            <a:r>
              <a:rPr lang="en-US" b="1" dirty="0"/>
              <a:t>Supporting Documents/Forms:</a:t>
            </a:r>
          </a:p>
          <a:p>
            <a:r>
              <a:rPr lang="en-US" dirty="0"/>
              <a:t>NCJUMM Smart Goal-Setting Work Sheet</a:t>
            </a:r>
          </a:p>
          <a:p>
            <a:r>
              <a:rPr lang="en-US" dirty="0"/>
              <a:t>Smart Goal Work Sheets (2)</a:t>
            </a:r>
          </a:p>
          <a:p>
            <a:r>
              <a:rPr lang="en-US" dirty="0"/>
              <a:t>NACP Recruiting Work Sheet</a:t>
            </a:r>
          </a:p>
          <a:p>
            <a:r>
              <a:rPr lang="en-US" dirty="0"/>
              <a:t>Recruitment Training Basic Functions</a:t>
            </a:r>
          </a:p>
          <a:p>
            <a:r>
              <a:rPr lang="en-US" dirty="0"/>
              <a:t>FAQ’s - Recruiting</a:t>
            </a:r>
          </a:p>
          <a:p>
            <a:endParaRPr lang="en-US" dirty="0"/>
          </a:p>
        </p:txBody>
      </p:sp>
      <p:sp>
        <p:nvSpPr>
          <p:cNvPr id="4" name="Slide Number Placeholder 3"/>
          <p:cNvSpPr>
            <a:spLocks noGrp="1"/>
          </p:cNvSpPr>
          <p:nvPr>
            <p:ph type="sldNum" sz="quarter" idx="10"/>
          </p:nvPr>
        </p:nvSpPr>
        <p:spPr/>
        <p:txBody>
          <a:bodyPr/>
          <a:lstStyle/>
          <a:p>
            <a:fld id="{B8AEA944-183B-434A-9B6B-7C7700E9C798}" type="slidenum">
              <a:rPr lang="en-US" smtClean="0"/>
              <a:t>21</a:t>
            </a:fld>
            <a:endParaRPr lang="en-US"/>
          </a:p>
        </p:txBody>
      </p:sp>
    </p:spTree>
    <p:extLst>
      <p:ext uri="{BB962C8B-B14F-4D97-AF65-F5344CB8AC3E}">
        <p14:creationId xmlns:p14="http://schemas.microsoft.com/office/powerpoint/2010/main" val="7063040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5000" y="1163638"/>
            <a:ext cx="5588000" cy="3143250"/>
          </a:xfrm>
        </p:spPr>
      </p:sp>
      <p:sp>
        <p:nvSpPr>
          <p:cNvPr id="3" name="Notes Placeholder 2"/>
          <p:cNvSpPr>
            <a:spLocks noGrp="1"/>
          </p:cNvSpPr>
          <p:nvPr>
            <p:ph type="body" idx="1"/>
          </p:nvPr>
        </p:nvSpPr>
        <p:spPr/>
        <p:txBody>
          <a:bodyPr/>
          <a:lstStyle/>
          <a:p>
            <a:r>
              <a:rPr lang="en-US" dirty="0"/>
              <a:t>Read Slide:</a:t>
            </a:r>
          </a:p>
        </p:txBody>
      </p:sp>
      <p:sp>
        <p:nvSpPr>
          <p:cNvPr id="4" name="Slide Number Placeholder 3"/>
          <p:cNvSpPr>
            <a:spLocks noGrp="1"/>
          </p:cNvSpPr>
          <p:nvPr>
            <p:ph type="sldNum" sz="quarter" idx="10"/>
          </p:nvPr>
        </p:nvSpPr>
        <p:spPr/>
        <p:txBody>
          <a:bodyPr/>
          <a:lstStyle/>
          <a:p>
            <a:fld id="{B8AEA944-183B-434A-9B6B-7C7700E9C798}" type="slidenum">
              <a:rPr lang="en-US" smtClean="0"/>
              <a:t>22</a:t>
            </a:fld>
            <a:endParaRPr lang="en-US"/>
          </a:p>
        </p:txBody>
      </p:sp>
    </p:spTree>
    <p:extLst>
      <p:ext uri="{BB962C8B-B14F-4D97-AF65-F5344CB8AC3E}">
        <p14:creationId xmlns:p14="http://schemas.microsoft.com/office/powerpoint/2010/main" val="40267447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5000" y="1163638"/>
            <a:ext cx="5588000" cy="3143250"/>
          </a:xfrm>
        </p:spPr>
      </p:sp>
      <p:sp>
        <p:nvSpPr>
          <p:cNvPr id="3" name="Notes Placeholder 2"/>
          <p:cNvSpPr>
            <a:spLocks noGrp="1"/>
          </p:cNvSpPr>
          <p:nvPr>
            <p:ph type="body" idx="1"/>
          </p:nvPr>
        </p:nvSpPr>
        <p:spPr/>
        <p:txBody>
          <a:bodyPr/>
          <a:lstStyle/>
          <a:p>
            <a:r>
              <a:rPr lang="en-US" dirty="0"/>
              <a:t>Sample of UMM Conference, District, Local Org. Chart.  </a:t>
            </a:r>
          </a:p>
        </p:txBody>
      </p:sp>
      <p:sp>
        <p:nvSpPr>
          <p:cNvPr id="4" name="Slide Number Placeholder 3"/>
          <p:cNvSpPr>
            <a:spLocks noGrp="1"/>
          </p:cNvSpPr>
          <p:nvPr>
            <p:ph type="sldNum" sz="quarter" idx="5"/>
          </p:nvPr>
        </p:nvSpPr>
        <p:spPr/>
        <p:txBody>
          <a:bodyPr/>
          <a:lstStyle/>
          <a:p>
            <a:fld id="{B8AEA944-183B-434A-9B6B-7C7700E9C798}" type="slidenum">
              <a:rPr lang="en-US" smtClean="0"/>
              <a:t>23</a:t>
            </a:fld>
            <a:endParaRPr lang="en-US"/>
          </a:p>
        </p:txBody>
      </p:sp>
    </p:spTree>
    <p:extLst>
      <p:ext uri="{BB962C8B-B14F-4D97-AF65-F5344CB8AC3E}">
        <p14:creationId xmlns:p14="http://schemas.microsoft.com/office/powerpoint/2010/main" val="34861058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5000" y="1163638"/>
            <a:ext cx="5588000" cy="3143250"/>
          </a:xfrm>
        </p:spPr>
      </p:sp>
      <p:sp>
        <p:nvSpPr>
          <p:cNvPr id="3" name="Notes Placeholder 2"/>
          <p:cNvSpPr>
            <a:spLocks noGrp="1"/>
          </p:cNvSpPr>
          <p:nvPr>
            <p:ph type="body" idx="1"/>
          </p:nvPr>
        </p:nvSpPr>
        <p:spPr/>
        <p:txBody>
          <a:bodyPr/>
          <a:lstStyle/>
          <a:p>
            <a:r>
              <a:rPr lang="en-US" dirty="0"/>
              <a:t>Review your current organization chart. </a:t>
            </a:r>
          </a:p>
          <a:p>
            <a:r>
              <a:rPr lang="en-US" dirty="0"/>
              <a:t>List the positions/ministries that you plan to fill?</a:t>
            </a:r>
          </a:p>
          <a:p>
            <a:r>
              <a:rPr lang="en-US" dirty="0"/>
              <a:t>What’s your plan to fill the vacant position(s)? </a:t>
            </a:r>
          </a:p>
          <a:p>
            <a:r>
              <a:rPr lang="en-US" dirty="0"/>
              <a:t>When do you plan to begin the recruitment process?</a:t>
            </a:r>
          </a:p>
          <a:p>
            <a:r>
              <a:rPr lang="en-US" dirty="0"/>
              <a:t>Explain your recruitment process.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u="sng" dirty="0"/>
              <a:t>Supporting Documents/Forms:</a:t>
            </a:r>
          </a:p>
          <a:p>
            <a:r>
              <a:rPr lang="en-US" dirty="0"/>
              <a:t>NCJUMM Smart Goal-Setting Work Sheet</a:t>
            </a:r>
          </a:p>
          <a:p>
            <a:r>
              <a:rPr lang="en-US" dirty="0"/>
              <a:t>Smart Goal Work Sheets (2)</a:t>
            </a:r>
          </a:p>
          <a:p>
            <a:r>
              <a:rPr lang="en-US" dirty="0"/>
              <a:t>NACP Recruiting Work Sheet</a:t>
            </a:r>
          </a:p>
          <a:p>
            <a:r>
              <a:rPr lang="en-US" dirty="0"/>
              <a:t>Recruitment Training Basic Functions</a:t>
            </a:r>
          </a:p>
          <a:p>
            <a:r>
              <a:rPr lang="en-US" dirty="0"/>
              <a:t>FAQ’s - Recruiting</a:t>
            </a:r>
          </a:p>
          <a:p>
            <a:endParaRPr lang="en-US" dirty="0"/>
          </a:p>
          <a:p>
            <a:endParaRPr lang="en-US" dirty="0"/>
          </a:p>
        </p:txBody>
      </p:sp>
      <p:sp>
        <p:nvSpPr>
          <p:cNvPr id="4" name="Slide Number Placeholder 3"/>
          <p:cNvSpPr>
            <a:spLocks noGrp="1"/>
          </p:cNvSpPr>
          <p:nvPr>
            <p:ph type="sldNum" sz="quarter" idx="10"/>
          </p:nvPr>
        </p:nvSpPr>
        <p:spPr/>
        <p:txBody>
          <a:bodyPr/>
          <a:lstStyle/>
          <a:p>
            <a:fld id="{B8AEA944-183B-434A-9B6B-7C7700E9C798}" type="slidenum">
              <a:rPr lang="en-US" smtClean="0"/>
              <a:t>24</a:t>
            </a:fld>
            <a:endParaRPr lang="en-US"/>
          </a:p>
        </p:txBody>
      </p:sp>
    </p:spTree>
    <p:extLst>
      <p:ext uri="{BB962C8B-B14F-4D97-AF65-F5344CB8AC3E}">
        <p14:creationId xmlns:p14="http://schemas.microsoft.com/office/powerpoint/2010/main" val="14601215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5000" y="1163638"/>
            <a:ext cx="5588000" cy="3143250"/>
          </a:xfrm>
        </p:spPr>
      </p:sp>
      <p:sp>
        <p:nvSpPr>
          <p:cNvPr id="3" name="Notes Placeholder 2"/>
          <p:cNvSpPr>
            <a:spLocks noGrp="1"/>
          </p:cNvSpPr>
          <p:nvPr>
            <p:ph type="body" idx="1"/>
          </p:nvPr>
        </p:nvSpPr>
        <p:spPr/>
        <p:txBody>
          <a:bodyPr/>
          <a:lstStyle/>
          <a:p>
            <a:r>
              <a:rPr lang="en-US" dirty="0"/>
              <a:t>Connect, equip and send</a:t>
            </a:r>
          </a:p>
        </p:txBody>
      </p:sp>
      <p:sp>
        <p:nvSpPr>
          <p:cNvPr id="4" name="Slide Number Placeholder 3"/>
          <p:cNvSpPr>
            <a:spLocks noGrp="1"/>
          </p:cNvSpPr>
          <p:nvPr>
            <p:ph type="sldNum" sz="quarter" idx="5"/>
          </p:nvPr>
        </p:nvSpPr>
        <p:spPr/>
        <p:txBody>
          <a:bodyPr/>
          <a:lstStyle/>
          <a:p>
            <a:fld id="{B8AEA944-183B-434A-9B6B-7C7700E9C798}" type="slidenum">
              <a:rPr lang="en-US" smtClean="0"/>
              <a:t>25</a:t>
            </a:fld>
            <a:endParaRPr lang="en-US"/>
          </a:p>
        </p:txBody>
      </p:sp>
    </p:spTree>
    <p:extLst>
      <p:ext uri="{BB962C8B-B14F-4D97-AF65-F5344CB8AC3E}">
        <p14:creationId xmlns:p14="http://schemas.microsoft.com/office/powerpoint/2010/main" val="22170025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5000" y="1163638"/>
            <a:ext cx="5588000" cy="3143250"/>
          </a:xfrm>
        </p:spPr>
      </p:sp>
      <p:sp>
        <p:nvSpPr>
          <p:cNvPr id="3" name="Notes Placeholder 2"/>
          <p:cNvSpPr>
            <a:spLocks noGrp="1"/>
          </p:cNvSpPr>
          <p:nvPr>
            <p:ph type="body" idx="1"/>
          </p:nvPr>
        </p:nvSpPr>
        <p:spPr/>
        <p:txBody>
          <a:bodyPr/>
          <a:lstStyle/>
          <a:p>
            <a:r>
              <a:rPr lang="en-US" sz="2000" dirty="0">
                <a:solidFill>
                  <a:srgbClr val="FF0000"/>
                </a:solidFill>
              </a:rPr>
              <a:t>The Struggle for Men’s Souls</a:t>
            </a:r>
          </a:p>
          <a:p>
            <a:endParaRPr lang="en-US" sz="2000" dirty="0">
              <a:solidFill>
                <a:srgbClr val="FF0000"/>
              </a:solidFill>
            </a:endParaRPr>
          </a:p>
          <a:p>
            <a:r>
              <a:rPr lang="en-US" sz="2000" dirty="0">
                <a:solidFill>
                  <a:srgbClr val="FF0000"/>
                </a:solidFill>
              </a:rPr>
              <a:t>127,000,000 men are 15 or older in US (est. 2015)</a:t>
            </a:r>
          </a:p>
          <a:p>
            <a:r>
              <a:rPr lang="en-US" sz="2000" dirty="0">
                <a:solidFill>
                  <a:srgbClr val="FF0000"/>
                </a:solidFill>
              </a:rPr>
              <a:t>77,000,000 men don’t profess faith in Christ</a:t>
            </a:r>
          </a:p>
          <a:p>
            <a:r>
              <a:rPr lang="en-US" sz="2000" dirty="0">
                <a:solidFill>
                  <a:srgbClr val="FF0000"/>
                </a:solidFill>
              </a:rPr>
              <a:t>There are 73,000,000 children under 18</a:t>
            </a:r>
          </a:p>
          <a:p>
            <a:r>
              <a:rPr lang="en-US" sz="2000" dirty="0">
                <a:solidFill>
                  <a:srgbClr val="FF0000"/>
                </a:solidFill>
              </a:rPr>
              <a:t>Tonight 27% will go to bed in a home without a father</a:t>
            </a:r>
          </a:p>
          <a:p>
            <a:r>
              <a:rPr lang="en-US" sz="2000" dirty="0">
                <a:solidFill>
                  <a:srgbClr val="FF0000"/>
                </a:solidFill>
              </a:rPr>
              <a:t>40% of first marriages end in divorce affecting 1,000,000 children each year</a:t>
            </a:r>
          </a:p>
          <a:p>
            <a:r>
              <a:rPr lang="en-US" sz="2000" dirty="0">
                <a:solidFill>
                  <a:srgbClr val="FF0000"/>
                </a:solidFill>
              </a:rPr>
              <a:t>40% of all children are born out of wedlock</a:t>
            </a:r>
          </a:p>
          <a:p>
            <a:r>
              <a:rPr lang="en-US" sz="2000" dirty="0">
                <a:solidFill>
                  <a:srgbClr val="FF0000"/>
                </a:solidFill>
              </a:rPr>
              <a:t>Only 1 out of every 18 men are involved in any kind of ongoing discipleship or mentoring </a:t>
            </a:r>
          </a:p>
          <a:p>
            <a:endParaRPr lang="en-US" sz="2000" dirty="0">
              <a:solidFill>
                <a:srgbClr val="FF0000"/>
              </a:solidFill>
            </a:endParaRPr>
          </a:p>
          <a:p>
            <a:r>
              <a:rPr lang="en-US" sz="2000" dirty="0">
                <a:solidFill>
                  <a:srgbClr val="FF0000"/>
                </a:solidFill>
              </a:rPr>
              <a:t>Per Man in the Mirror – No Man Left Behind (2015)</a:t>
            </a:r>
          </a:p>
          <a:p>
            <a:endParaRPr lang="en-US" sz="2000" dirty="0">
              <a:solidFill>
                <a:srgbClr val="FF0000"/>
              </a:solidFill>
            </a:endParaRPr>
          </a:p>
          <a:p>
            <a:endParaRPr lang="en-US" sz="2000" dirty="0">
              <a:solidFill>
                <a:srgbClr val="FF0000"/>
              </a:solidFill>
            </a:endParaRPr>
          </a:p>
        </p:txBody>
      </p:sp>
      <p:sp>
        <p:nvSpPr>
          <p:cNvPr id="4" name="Slide Number Placeholder 3"/>
          <p:cNvSpPr>
            <a:spLocks noGrp="1"/>
          </p:cNvSpPr>
          <p:nvPr>
            <p:ph type="sldNum" sz="quarter" idx="10"/>
          </p:nvPr>
        </p:nvSpPr>
        <p:spPr/>
        <p:txBody>
          <a:bodyPr/>
          <a:lstStyle/>
          <a:p>
            <a:fld id="{B8AEA944-183B-434A-9B6B-7C7700E9C798}" type="slidenum">
              <a:rPr lang="en-US" smtClean="0"/>
              <a:t>26</a:t>
            </a:fld>
            <a:endParaRPr lang="en-US"/>
          </a:p>
        </p:txBody>
      </p:sp>
    </p:spTree>
    <p:extLst>
      <p:ext uri="{BB962C8B-B14F-4D97-AF65-F5344CB8AC3E}">
        <p14:creationId xmlns:p14="http://schemas.microsoft.com/office/powerpoint/2010/main" val="23826816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5000" y="1163638"/>
            <a:ext cx="5588000" cy="3143250"/>
          </a:xfrm>
        </p:spPr>
      </p:sp>
      <p:sp>
        <p:nvSpPr>
          <p:cNvPr id="3" name="Notes Placeholder 2"/>
          <p:cNvSpPr>
            <a:spLocks noGrp="1"/>
          </p:cNvSpPr>
          <p:nvPr>
            <p:ph type="body" idx="1"/>
          </p:nvPr>
        </p:nvSpPr>
        <p:spPr/>
        <p:txBody>
          <a:bodyPr/>
          <a:lstStyle/>
          <a:p>
            <a:r>
              <a:rPr lang="en-US" sz="2000" dirty="0">
                <a:solidFill>
                  <a:srgbClr val="FF0000"/>
                </a:solidFill>
              </a:rPr>
              <a:t>Read Slide:</a:t>
            </a:r>
          </a:p>
        </p:txBody>
      </p:sp>
      <p:sp>
        <p:nvSpPr>
          <p:cNvPr id="4" name="Slide Number Placeholder 3"/>
          <p:cNvSpPr>
            <a:spLocks noGrp="1"/>
          </p:cNvSpPr>
          <p:nvPr>
            <p:ph type="sldNum" sz="quarter" idx="10"/>
          </p:nvPr>
        </p:nvSpPr>
        <p:spPr/>
        <p:txBody>
          <a:bodyPr/>
          <a:lstStyle/>
          <a:p>
            <a:fld id="{B8AEA944-183B-434A-9B6B-7C7700E9C798}" type="slidenum">
              <a:rPr lang="en-US" smtClean="0"/>
              <a:t>27</a:t>
            </a:fld>
            <a:endParaRPr lang="en-US"/>
          </a:p>
        </p:txBody>
      </p:sp>
    </p:spTree>
    <p:extLst>
      <p:ext uri="{BB962C8B-B14F-4D97-AF65-F5344CB8AC3E}">
        <p14:creationId xmlns:p14="http://schemas.microsoft.com/office/powerpoint/2010/main" val="32716555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5000" y="1163638"/>
            <a:ext cx="5588000" cy="31432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AEA944-183B-434A-9B6B-7C7700E9C798}" type="slidenum">
              <a:rPr lang="en-US" smtClean="0"/>
              <a:t>28</a:t>
            </a:fld>
            <a:endParaRPr lang="en-US"/>
          </a:p>
        </p:txBody>
      </p:sp>
    </p:spTree>
    <p:extLst>
      <p:ext uri="{BB962C8B-B14F-4D97-AF65-F5344CB8AC3E}">
        <p14:creationId xmlns:p14="http://schemas.microsoft.com/office/powerpoint/2010/main" val="3765464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5000" y="1163638"/>
            <a:ext cx="5588000" cy="3143250"/>
          </a:xfrm>
        </p:spPr>
      </p:sp>
      <p:sp>
        <p:nvSpPr>
          <p:cNvPr id="3" name="Notes Placeholder 2"/>
          <p:cNvSpPr>
            <a:spLocks noGrp="1"/>
          </p:cNvSpPr>
          <p:nvPr>
            <p:ph type="body" idx="1"/>
          </p:nvPr>
        </p:nvSpPr>
        <p:spPr/>
        <p:txBody>
          <a:bodyPr/>
          <a:lstStyle/>
          <a:p>
            <a:r>
              <a:rPr lang="en-US" dirty="0"/>
              <a:t>These are the values expressed by our current NACP leadership.</a:t>
            </a:r>
          </a:p>
          <a:p>
            <a:r>
              <a:rPr lang="en-US" dirty="0">
                <a:solidFill>
                  <a:srgbClr val="FF0000"/>
                </a:solidFill>
              </a:rPr>
              <a:t>Explain values and mission:</a:t>
            </a:r>
          </a:p>
          <a:p>
            <a:endParaRPr lang="en-US" dirty="0"/>
          </a:p>
        </p:txBody>
      </p:sp>
      <p:sp>
        <p:nvSpPr>
          <p:cNvPr id="4" name="Slide Number Placeholder 3"/>
          <p:cNvSpPr>
            <a:spLocks noGrp="1"/>
          </p:cNvSpPr>
          <p:nvPr>
            <p:ph type="sldNum" sz="quarter" idx="10"/>
          </p:nvPr>
        </p:nvSpPr>
        <p:spPr/>
        <p:txBody>
          <a:bodyPr/>
          <a:lstStyle/>
          <a:p>
            <a:fld id="{B8AEA944-183B-434A-9B6B-7C7700E9C798}" type="slidenum">
              <a:rPr lang="en-US" smtClean="0"/>
              <a:t>29</a:t>
            </a:fld>
            <a:endParaRPr lang="en-US"/>
          </a:p>
        </p:txBody>
      </p:sp>
    </p:spTree>
    <p:extLst>
      <p:ext uri="{BB962C8B-B14F-4D97-AF65-F5344CB8AC3E}">
        <p14:creationId xmlns:p14="http://schemas.microsoft.com/office/powerpoint/2010/main" val="9898203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8AEA944-183B-434A-9B6B-7C7700E9C798}" type="slidenum">
              <a:rPr lang="en-US" smtClean="0"/>
              <a:t>30</a:t>
            </a:fld>
            <a:endParaRPr lang="en-US"/>
          </a:p>
        </p:txBody>
      </p:sp>
    </p:spTree>
    <p:extLst>
      <p:ext uri="{BB962C8B-B14F-4D97-AF65-F5344CB8AC3E}">
        <p14:creationId xmlns:p14="http://schemas.microsoft.com/office/powerpoint/2010/main" val="3076937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8AEA944-183B-434A-9B6B-7C7700E9C798}" type="slidenum">
              <a:rPr lang="en-US" smtClean="0"/>
              <a:t>3</a:t>
            </a:fld>
            <a:endParaRPr lang="en-US"/>
          </a:p>
        </p:txBody>
      </p:sp>
    </p:spTree>
    <p:extLst>
      <p:ext uri="{BB962C8B-B14F-4D97-AF65-F5344CB8AC3E}">
        <p14:creationId xmlns:p14="http://schemas.microsoft.com/office/powerpoint/2010/main" val="19193560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5000" y="1163638"/>
            <a:ext cx="5588000" cy="3143250"/>
          </a:xfrm>
        </p:spPr>
      </p:sp>
      <p:sp>
        <p:nvSpPr>
          <p:cNvPr id="3" name="Notes Placeholder 2"/>
          <p:cNvSpPr>
            <a:spLocks noGrp="1"/>
          </p:cNvSpPr>
          <p:nvPr>
            <p:ph type="body" idx="1"/>
          </p:nvPr>
        </p:nvSpPr>
        <p:spPr/>
        <p:txBody>
          <a:bodyPr/>
          <a:lstStyle/>
          <a:p>
            <a:pPr marL="457200" indent="-457200">
              <a:buAutoNum type="arabicPeriod"/>
            </a:pPr>
            <a:r>
              <a:rPr lang="en-US" sz="2000" dirty="0"/>
              <a:t>You first should build a relationship with candidates.</a:t>
            </a:r>
          </a:p>
          <a:p>
            <a:pPr marL="457200" indent="-457200">
              <a:buAutoNum type="arabicPeriod"/>
            </a:pPr>
            <a:r>
              <a:rPr lang="en-US" sz="2000" dirty="0"/>
              <a:t>Second gain their trust in you and your commitment in men’s ministry</a:t>
            </a:r>
          </a:p>
          <a:p>
            <a:pPr marL="457200" indent="-457200">
              <a:buAutoNum type="arabicPeriod" startAt="3"/>
            </a:pPr>
            <a:r>
              <a:rPr lang="en-US" sz="2000" dirty="0"/>
              <a:t>Promise to provide support in terms of counsel, resources, and being available when he had questions and concerns.</a:t>
            </a:r>
          </a:p>
          <a:p>
            <a:pPr marL="457200" indent="-457200">
              <a:buAutoNum type="arabicPeriod" startAt="3"/>
            </a:pPr>
            <a:endParaRPr lang="en-US" sz="2000" dirty="0"/>
          </a:p>
        </p:txBody>
      </p:sp>
      <p:sp>
        <p:nvSpPr>
          <p:cNvPr id="4" name="Slide Number Placeholder 3"/>
          <p:cNvSpPr>
            <a:spLocks noGrp="1"/>
          </p:cNvSpPr>
          <p:nvPr>
            <p:ph type="sldNum" sz="quarter" idx="10"/>
          </p:nvPr>
        </p:nvSpPr>
        <p:spPr/>
        <p:txBody>
          <a:bodyPr/>
          <a:lstStyle/>
          <a:p>
            <a:fld id="{B8AEA944-183B-434A-9B6B-7C7700E9C798}" type="slidenum">
              <a:rPr lang="en-US" smtClean="0"/>
              <a:t>4</a:t>
            </a:fld>
            <a:endParaRPr lang="en-US"/>
          </a:p>
        </p:txBody>
      </p:sp>
    </p:spTree>
    <p:extLst>
      <p:ext uri="{BB962C8B-B14F-4D97-AF65-F5344CB8AC3E}">
        <p14:creationId xmlns:p14="http://schemas.microsoft.com/office/powerpoint/2010/main" val="11567976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5000" y="1163638"/>
            <a:ext cx="5588000" cy="3143250"/>
          </a:xfrm>
        </p:spPr>
      </p:sp>
      <p:sp>
        <p:nvSpPr>
          <p:cNvPr id="3" name="Notes Placeholder 2"/>
          <p:cNvSpPr>
            <a:spLocks noGrp="1"/>
          </p:cNvSpPr>
          <p:nvPr>
            <p:ph type="body" idx="1"/>
          </p:nvPr>
        </p:nvSpPr>
        <p:spPr/>
        <p:txBody>
          <a:bodyPr/>
          <a:lstStyle/>
          <a:p>
            <a:r>
              <a:rPr lang="en-US" sz="2400" dirty="0">
                <a:solidFill>
                  <a:srgbClr val="FF0000"/>
                </a:solidFill>
              </a:rPr>
              <a:t>Read slide</a:t>
            </a:r>
          </a:p>
          <a:p>
            <a:r>
              <a:rPr lang="en-US" sz="2400" dirty="0"/>
              <a:t> Organization means any position you need to fill. Local/District/Conference President, Prayer Advocate, VP, Men Ministry Specialist,  etc.</a:t>
            </a:r>
          </a:p>
          <a:p>
            <a:r>
              <a:rPr lang="en-US" sz="2400" dirty="0"/>
              <a:t>Organization = conference, district, local church. </a:t>
            </a:r>
          </a:p>
        </p:txBody>
      </p:sp>
      <p:sp>
        <p:nvSpPr>
          <p:cNvPr id="4" name="Slide Number Placeholder 3"/>
          <p:cNvSpPr>
            <a:spLocks noGrp="1"/>
          </p:cNvSpPr>
          <p:nvPr>
            <p:ph type="sldNum" sz="quarter" idx="10"/>
          </p:nvPr>
        </p:nvSpPr>
        <p:spPr/>
        <p:txBody>
          <a:bodyPr/>
          <a:lstStyle/>
          <a:p>
            <a:fld id="{B8AEA944-183B-434A-9B6B-7C7700E9C798}" type="slidenum">
              <a:rPr lang="en-US" smtClean="0"/>
              <a:t>5</a:t>
            </a:fld>
            <a:endParaRPr lang="en-US"/>
          </a:p>
        </p:txBody>
      </p:sp>
    </p:spTree>
    <p:extLst>
      <p:ext uri="{BB962C8B-B14F-4D97-AF65-F5344CB8AC3E}">
        <p14:creationId xmlns:p14="http://schemas.microsoft.com/office/powerpoint/2010/main" val="27514299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5000" y="1163638"/>
            <a:ext cx="5588000" cy="3143250"/>
          </a:xfrm>
        </p:spPr>
      </p:sp>
      <p:sp>
        <p:nvSpPr>
          <p:cNvPr id="3" name="Notes Placeholder 2"/>
          <p:cNvSpPr>
            <a:spLocks noGrp="1"/>
          </p:cNvSpPr>
          <p:nvPr>
            <p:ph type="body" idx="1"/>
          </p:nvPr>
        </p:nvSpPr>
        <p:spPr/>
        <p:txBody>
          <a:bodyPr/>
          <a:lstStyle/>
          <a:p>
            <a:r>
              <a:rPr lang="en-US" dirty="0"/>
              <a:t>Read Slide:</a:t>
            </a:r>
          </a:p>
        </p:txBody>
      </p:sp>
      <p:sp>
        <p:nvSpPr>
          <p:cNvPr id="4" name="Slide Number Placeholder 3"/>
          <p:cNvSpPr>
            <a:spLocks noGrp="1"/>
          </p:cNvSpPr>
          <p:nvPr>
            <p:ph type="sldNum" sz="quarter" idx="10"/>
          </p:nvPr>
        </p:nvSpPr>
        <p:spPr/>
        <p:txBody>
          <a:bodyPr/>
          <a:lstStyle/>
          <a:p>
            <a:fld id="{B8AEA944-183B-434A-9B6B-7C7700E9C798}" type="slidenum">
              <a:rPr lang="en-US" smtClean="0"/>
              <a:t>6</a:t>
            </a:fld>
            <a:endParaRPr lang="en-US"/>
          </a:p>
        </p:txBody>
      </p:sp>
    </p:spTree>
    <p:extLst>
      <p:ext uri="{BB962C8B-B14F-4D97-AF65-F5344CB8AC3E}">
        <p14:creationId xmlns:p14="http://schemas.microsoft.com/office/powerpoint/2010/main" val="33252608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5000" y="1163638"/>
            <a:ext cx="5588000" cy="3143250"/>
          </a:xfrm>
        </p:spPr>
      </p:sp>
      <p:sp>
        <p:nvSpPr>
          <p:cNvPr id="3" name="Notes Placeholder 2"/>
          <p:cNvSpPr>
            <a:spLocks noGrp="1"/>
          </p:cNvSpPr>
          <p:nvPr>
            <p:ph type="body" idx="1"/>
          </p:nvPr>
        </p:nvSpPr>
        <p:spPr/>
        <p:txBody>
          <a:bodyPr/>
          <a:lstStyle/>
          <a:p>
            <a:r>
              <a:rPr lang="en-US" dirty="0"/>
              <a:t>Read slide   Let’s talk about Recruiting First</a:t>
            </a:r>
          </a:p>
        </p:txBody>
      </p:sp>
      <p:sp>
        <p:nvSpPr>
          <p:cNvPr id="4" name="Slide Number Placeholder 3"/>
          <p:cNvSpPr>
            <a:spLocks noGrp="1"/>
          </p:cNvSpPr>
          <p:nvPr>
            <p:ph type="sldNum" sz="quarter" idx="10"/>
          </p:nvPr>
        </p:nvSpPr>
        <p:spPr/>
        <p:txBody>
          <a:bodyPr/>
          <a:lstStyle/>
          <a:p>
            <a:fld id="{B8AEA944-183B-434A-9B6B-7C7700E9C798}" type="slidenum">
              <a:rPr lang="en-US" smtClean="0"/>
              <a:t>7</a:t>
            </a:fld>
            <a:endParaRPr lang="en-US"/>
          </a:p>
        </p:txBody>
      </p:sp>
    </p:spTree>
    <p:extLst>
      <p:ext uri="{BB962C8B-B14F-4D97-AF65-F5344CB8AC3E}">
        <p14:creationId xmlns:p14="http://schemas.microsoft.com/office/powerpoint/2010/main" val="3693329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5000" y="1163638"/>
            <a:ext cx="5588000" cy="3143250"/>
          </a:xfrm>
        </p:spPr>
      </p:sp>
      <p:sp>
        <p:nvSpPr>
          <p:cNvPr id="3" name="Notes Placeholder 2"/>
          <p:cNvSpPr>
            <a:spLocks noGrp="1"/>
          </p:cNvSpPr>
          <p:nvPr>
            <p:ph type="body" idx="1"/>
          </p:nvPr>
        </p:nvSpPr>
        <p:spPr/>
        <p:txBody>
          <a:bodyPr/>
          <a:lstStyle/>
          <a:p>
            <a:endParaRPr lang="en-US" dirty="0"/>
          </a:p>
          <a:p>
            <a:r>
              <a:rPr lang="en-US" dirty="0"/>
              <a:t>Read slide: Recruit, Train and prepare men to (establish a network) of qualified men to serve in the NCJ and the National Association Conference Presidents (NACP).</a:t>
            </a:r>
            <a:r>
              <a:rPr lang="en-US" b="1" dirty="0"/>
              <a:t> </a:t>
            </a:r>
            <a:r>
              <a:rPr lang="en-US" dirty="0"/>
              <a:t>To provide churches in the NCJ and the NACP with trained servant leaders to connect with individuals to serve in the UMM’s ministry. Help me to discern their Call.</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8AEA944-183B-434A-9B6B-7C7700E9C798}" type="slidenum">
              <a:rPr lang="en-US" smtClean="0"/>
              <a:t>8</a:t>
            </a:fld>
            <a:endParaRPr lang="en-US"/>
          </a:p>
        </p:txBody>
      </p:sp>
    </p:spTree>
    <p:extLst>
      <p:ext uri="{BB962C8B-B14F-4D97-AF65-F5344CB8AC3E}">
        <p14:creationId xmlns:p14="http://schemas.microsoft.com/office/powerpoint/2010/main" val="17733846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5000" y="1163638"/>
            <a:ext cx="5588000" cy="31432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Our vision is: “</a:t>
            </a:r>
            <a:r>
              <a:rPr lang="en-US" sz="2400" b="1" dirty="0"/>
              <a:t>Create a transferable, repeatable recruiting process to connect people God is calling to men’s ministry.” Secondary: </a:t>
            </a:r>
            <a:r>
              <a:rPr lang="en-US" sz="2400" b="0" dirty="0"/>
              <a:t>Fix the Plumbing.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dirty="0"/>
              <a:t> Review and provide job descriptions to candidates who the team are recruiting, to include mission, vision and expectations.  Go to </a:t>
            </a:r>
            <a:r>
              <a:rPr lang="en-US" sz="2400" b="0" dirty="0" err="1"/>
              <a:t>gcumm.org</a:t>
            </a:r>
            <a:r>
              <a:rPr lang="en-US" sz="2400" b="0" dirty="0"/>
              <a:t> webpage to download job descriptions.</a:t>
            </a:r>
            <a:endParaRPr lang="en-US" sz="24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dirty="0">
              <a:solidFill>
                <a:srgbClr val="FF0000"/>
              </a:solidFill>
            </a:endParaRPr>
          </a:p>
          <a:p>
            <a:endParaRPr lang="en-US" dirty="0"/>
          </a:p>
        </p:txBody>
      </p:sp>
      <p:sp>
        <p:nvSpPr>
          <p:cNvPr id="4" name="Slide Number Placeholder 3"/>
          <p:cNvSpPr>
            <a:spLocks noGrp="1"/>
          </p:cNvSpPr>
          <p:nvPr>
            <p:ph type="sldNum" sz="quarter" idx="10"/>
          </p:nvPr>
        </p:nvSpPr>
        <p:spPr/>
        <p:txBody>
          <a:bodyPr/>
          <a:lstStyle/>
          <a:p>
            <a:fld id="{B8AEA944-183B-434A-9B6B-7C7700E9C798}" type="slidenum">
              <a:rPr lang="en-US" smtClean="0"/>
              <a:t>9</a:t>
            </a:fld>
            <a:endParaRPr lang="en-US"/>
          </a:p>
        </p:txBody>
      </p:sp>
    </p:spTree>
    <p:extLst>
      <p:ext uri="{BB962C8B-B14F-4D97-AF65-F5344CB8AC3E}">
        <p14:creationId xmlns:p14="http://schemas.microsoft.com/office/powerpoint/2010/main" val="3275995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3/6/2025</a:t>
            </a:r>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A7F6B731-AF87-4583-98BD-D8DE3F38B970}" type="slidenum">
              <a:rPr lang="en-US" smtClean="0"/>
              <a:t>‹#›</a:t>
            </a:fld>
            <a:endParaRPr lang="en-US"/>
          </a:p>
        </p:txBody>
      </p:sp>
    </p:spTree>
    <p:extLst>
      <p:ext uri="{BB962C8B-B14F-4D97-AF65-F5344CB8AC3E}">
        <p14:creationId xmlns:p14="http://schemas.microsoft.com/office/powerpoint/2010/main" val="45112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3/6/2025</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F6B731-AF87-4583-98BD-D8DE3F38B970}" type="slidenum">
              <a:rPr lang="en-US" smtClean="0"/>
              <a:t>‹#›</a:t>
            </a:fld>
            <a:endParaRPr lang="en-US"/>
          </a:p>
        </p:txBody>
      </p:sp>
    </p:spTree>
    <p:extLst>
      <p:ext uri="{BB962C8B-B14F-4D97-AF65-F5344CB8AC3E}">
        <p14:creationId xmlns:p14="http://schemas.microsoft.com/office/powerpoint/2010/main" val="3647931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3/6/2025</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F6B731-AF87-4583-98BD-D8DE3F38B970}" type="slidenum">
              <a:rPr lang="en-US" smtClean="0"/>
              <a:t>‹#›</a:t>
            </a:fld>
            <a:endParaRPr lang="en-US"/>
          </a:p>
        </p:txBody>
      </p:sp>
    </p:spTree>
    <p:extLst>
      <p:ext uri="{BB962C8B-B14F-4D97-AF65-F5344CB8AC3E}">
        <p14:creationId xmlns:p14="http://schemas.microsoft.com/office/powerpoint/2010/main" val="33601821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3/6/2025</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F6B731-AF87-4583-98BD-D8DE3F38B970}" type="slidenum">
              <a:rPr lang="en-US" smtClean="0"/>
              <a:t>‹#›</a:t>
            </a:fld>
            <a:endParaRPr lang="en-US"/>
          </a:p>
        </p:txBody>
      </p:sp>
    </p:spTree>
    <p:extLst>
      <p:ext uri="{BB962C8B-B14F-4D97-AF65-F5344CB8AC3E}">
        <p14:creationId xmlns:p14="http://schemas.microsoft.com/office/powerpoint/2010/main" val="23646287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3/6/2025</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F6B731-AF87-4583-98BD-D8DE3F38B970}" type="slidenum">
              <a:rPr lang="en-US" smtClean="0"/>
              <a:t>‹#›</a:t>
            </a:fld>
            <a:endParaRPr lang="en-US"/>
          </a:p>
        </p:txBody>
      </p:sp>
    </p:spTree>
    <p:extLst>
      <p:ext uri="{BB962C8B-B14F-4D97-AF65-F5344CB8AC3E}">
        <p14:creationId xmlns:p14="http://schemas.microsoft.com/office/powerpoint/2010/main" val="42783688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3/6/2025</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F6B731-AF87-4583-98BD-D8DE3F38B970}" type="slidenum">
              <a:rPr lang="en-US" smtClean="0"/>
              <a:t>‹#›</a:t>
            </a:fld>
            <a:endParaRPr lang="en-US"/>
          </a:p>
        </p:txBody>
      </p:sp>
    </p:spTree>
    <p:extLst>
      <p:ext uri="{BB962C8B-B14F-4D97-AF65-F5344CB8AC3E}">
        <p14:creationId xmlns:p14="http://schemas.microsoft.com/office/powerpoint/2010/main" val="11083254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3/6/2025</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F6B731-AF87-4583-98BD-D8DE3F38B970}" type="slidenum">
              <a:rPr lang="en-US" smtClean="0"/>
              <a:t>‹#›</a:t>
            </a:fld>
            <a:endParaRPr lang="en-US"/>
          </a:p>
        </p:txBody>
      </p:sp>
    </p:spTree>
    <p:extLst>
      <p:ext uri="{BB962C8B-B14F-4D97-AF65-F5344CB8AC3E}">
        <p14:creationId xmlns:p14="http://schemas.microsoft.com/office/powerpoint/2010/main" val="36416188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3/6/2025</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F6B731-AF87-4583-98BD-D8DE3F38B970}" type="slidenum">
              <a:rPr lang="en-US" smtClean="0"/>
              <a:t>‹#›</a:t>
            </a:fld>
            <a:endParaRPr lang="en-US"/>
          </a:p>
        </p:txBody>
      </p:sp>
    </p:spTree>
    <p:extLst>
      <p:ext uri="{BB962C8B-B14F-4D97-AF65-F5344CB8AC3E}">
        <p14:creationId xmlns:p14="http://schemas.microsoft.com/office/powerpoint/2010/main" val="4246666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3/6/2025</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F6B731-AF87-4583-98BD-D8DE3F38B970}" type="slidenum">
              <a:rPr lang="en-US" smtClean="0"/>
              <a:t>‹#›</a:t>
            </a:fld>
            <a:endParaRPr lang="en-US"/>
          </a:p>
        </p:txBody>
      </p:sp>
    </p:spTree>
    <p:extLst>
      <p:ext uri="{BB962C8B-B14F-4D97-AF65-F5344CB8AC3E}">
        <p14:creationId xmlns:p14="http://schemas.microsoft.com/office/powerpoint/2010/main" val="2877902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46CDF-050B-4977-B411-A28DE329CAE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D86A1B3-BAD3-4A5C-BA23-ED70BB636CED}"/>
              </a:ext>
            </a:extLst>
          </p:cNvPr>
          <p:cNvSpPr>
            <a:spLocks noGrp="1"/>
          </p:cNvSpPr>
          <p:nvPr>
            <p:ph type="dt" sz="half" idx="10"/>
          </p:nvPr>
        </p:nvSpPr>
        <p:spPr/>
        <p:txBody>
          <a:bodyPr/>
          <a:lstStyle/>
          <a:p>
            <a:r>
              <a:rPr lang="en-US"/>
              <a:t>3/6/2025</a:t>
            </a:r>
          </a:p>
        </p:txBody>
      </p:sp>
      <p:sp>
        <p:nvSpPr>
          <p:cNvPr id="4" name="Footer Placeholder 3">
            <a:extLst>
              <a:ext uri="{FF2B5EF4-FFF2-40B4-BE49-F238E27FC236}">
                <a16:creationId xmlns:a16="http://schemas.microsoft.com/office/drawing/2014/main" id="{9C9AD1F6-9957-4C98-9491-8EC7263B61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FEA0EA-516D-4009-BED5-10F6F0957C61}"/>
              </a:ext>
            </a:extLst>
          </p:cNvPr>
          <p:cNvSpPr>
            <a:spLocks noGrp="1"/>
          </p:cNvSpPr>
          <p:nvPr>
            <p:ph type="sldNum" sz="quarter" idx="12"/>
          </p:nvPr>
        </p:nvSpPr>
        <p:spPr/>
        <p:txBody>
          <a:bodyPr/>
          <a:lstStyle/>
          <a:p>
            <a:fld id="{A7F6B731-AF87-4583-98BD-D8DE3F38B970}" type="slidenum">
              <a:rPr lang="en-US" smtClean="0"/>
              <a:t>‹#›</a:t>
            </a:fld>
            <a:endParaRPr lang="en-US"/>
          </a:p>
        </p:txBody>
      </p:sp>
    </p:spTree>
    <p:extLst>
      <p:ext uri="{BB962C8B-B14F-4D97-AF65-F5344CB8AC3E}">
        <p14:creationId xmlns:p14="http://schemas.microsoft.com/office/powerpoint/2010/main" val="1141458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3/6/2025</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A7F6B731-AF87-4583-98BD-D8DE3F38B970}" type="slidenum">
              <a:rPr lang="en-US" smtClean="0"/>
              <a:t>‹#›</a:t>
            </a:fld>
            <a:endParaRPr lang="en-US"/>
          </a:p>
        </p:txBody>
      </p:sp>
    </p:spTree>
    <p:extLst>
      <p:ext uri="{BB962C8B-B14F-4D97-AF65-F5344CB8AC3E}">
        <p14:creationId xmlns:p14="http://schemas.microsoft.com/office/powerpoint/2010/main" val="3342907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3/6/2025</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F6B731-AF87-4583-98BD-D8DE3F38B970}" type="slidenum">
              <a:rPr lang="en-US" smtClean="0"/>
              <a:t>‹#›</a:t>
            </a:fld>
            <a:endParaRPr lang="en-US"/>
          </a:p>
        </p:txBody>
      </p:sp>
    </p:spTree>
    <p:extLst>
      <p:ext uri="{BB962C8B-B14F-4D97-AF65-F5344CB8AC3E}">
        <p14:creationId xmlns:p14="http://schemas.microsoft.com/office/powerpoint/2010/main" val="2104201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3/6/2025</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F6B731-AF87-4583-98BD-D8DE3F38B970}" type="slidenum">
              <a:rPr lang="en-US" smtClean="0"/>
              <a:t>‹#›</a:t>
            </a:fld>
            <a:endParaRPr lang="en-US"/>
          </a:p>
        </p:txBody>
      </p:sp>
    </p:spTree>
    <p:extLst>
      <p:ext uri="{BB962C8B-B14F-4D97-AF65-F5344CB8AC3E}">
        <p14:creationId xmlns:p14="http://schemas.microsoft.com/office/powerpoint/2010/main" val="3787898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3/6/2025</a:t>
            </a: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F6B731-AF87-4583-98BD-D8DE3F38B970}" type="slidenum">
              <a:rPr lang="en-US" smtClean="0"/>
              <a:t>‹#›</a:t>
            </a:fld>
            <a:endParaRPr lang="en-US"/>
          </a:p>
        </p:txBody>
      </p:sp>
    </p:spTree>
    <p:extLst>
      <p:ext uri="{BB962C8B-B14F-4D97-AF65-F5344CB8AC3E}">
        <p14:creationId xmlns:p14="http://schemas.microsoft.com/office/powerpoint/2010/main" val="3022558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3/6/2025</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F6B731-AF87-4583-98BD-D8DE3F38B970}" type="slidenum">
              <a:rPr lang="en-US" smtClean="0"/>
              <a:t>‹#›</a:t>
            </a:fld>
            <a:endParaRPr lang="en-US"/>
          </a:p>
        </p:txBody>
      </p:sp>
    </p:spTree>
    <p:extLst>
      <p:ext uri="{BB962C8B-B14F-4D97-AF65-F5344CB8AC3E}">
        <p14:creationId xmlns:p14="http://schemas.microsoft.com/office/powerpoint/2010/main" val="1932025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3/6/2025</a:t>
            </a: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F6B731-AF87-4583-98BD-D8DE3F38B970}" type="slidenum">
              <a:rPr lang="en-US" smtClean="0"/>
              <a:t>‹#›</a:t>
            </a:fld>
            <a:endParaRPr lang="en-US"/>
          </a:p>
        </p:txBody>
      </p:sp>
    </p:spTree>
    <p:extLst>
      <p:ext uri="{BB962C8B-B14F-4D97-AF65-F5344CB8AC3E}">
        <p14:creationId xmlns:p14="http://schemas.microsoft.com/office/powerpoint/2010/main" val="3435041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3/6/2025</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F6B731-AF87-4583-98BD-D8DE3F38B970}" type="slidenum">
              <a:rPr lang="en-US" smtClean="0"/>
              <a:t>‹#›</a:t>
            </a:fld>
            <a:endParaRPr lang="en-US"/>
          </a:p>
        </p:txBody>
      </p:sp>
    </p:spTree>
    <p:extLst>
      <p:ext uri="{BB962C8B-B14F-4D97-AF65-F5344CB8AC3E}">
        <p14:creationId xmlns:p14="http://schemas.microsoft.com/office/powerpoint/2010/main" val="3586537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3/6/2025</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F6B731-AF87-4583-98BD-D8DE3F38B970}" type="slidenum">
              <a:rPr lang="en-US" smtClean="0"/>
              <a:t>‹#›</a:t>
            </a:fld>
            <a:endParaRPr lang="en-US"/>
          </a:p>
        </p:txBody>
      </p:sp>
    </p:spTree>
    <p:extLst>
      <p:ext uri="{BB962C8B-B14F-4D97-AF65-F5344CB8AC3E}">
        <p14:creationId xmlns:p14="http://schemas.microsoft.com/office/powerpoint/2010/main" val="3998718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r>
              <a:rPr lang="en-US"/>
              <a:t>3/6/2025</a:t>
            </a: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7F6B731-AF87-4583-98BD-D8DE3F38B970}" type="slidenum">
              <a:rPr lang="en-US" smtClean="0"/>
              <a:t>‹#›</a:t>
            </a:fld>
            <a:endParaRPr lang="en-US"/>
          </a:p>
        </p:txBody>
      </p:sp>
    </p:spTree>
    <p:extLst>
      <p:ext uri="{BB962C8B-B14F-4D97-AF65-F5344CB8AC3E}">
        <p14:creationId xmlns:p14="http://schemas.microsoft.com/office/powerpoint/2010/main" val="996925710"/>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 id="2147483804" r:id="rId18"/>
  </p:sldLayoutIdLst>
  <p:hf hdr="0" ftr="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96CCE-F64F-4E17-8A72-B2DE9E17CC02}"/>
              </a:ext>
            </a:extLst>
          </p:cNvPr>
          <p:cNvSpPr>
            <a:spLocks noGrp="1"/>
          </p:cNvSpPr>
          <p:nvPr>
            <p:ph type="ctrTitle"/>
          </p:nvPr>
        </p:nvSpPr>
        <p:spPr>
          <a:xfrm>
            <a:off x="3840480" y="3429000"/>
            <a:ext cx="7624689" cy="1719775"/>
          </a:xfrm>
        </p:spPr>
        <p:txBody>
          <a:bodyPr anchor="b">
            <a:normAutofit/>
          </a:bodyPr>
          <a:lstStyle/>
          <a:p>
            <a:pPr algn="ctr"/>
            <a:r>
              <a:rPr lang="en-US" sz="4400" b="1" cap="none" dirty="0">
                <a:solidFill>
                  <a:srgbClr val="0070C0"/>
                </a:solidFill>
              </a:rPr>
              <a:t>North </a:t>
            </a:r>
            <a:r>
              <a:rPr lang="en-US" sz="4400" b="1" dirty="0">
                <a:solidFill>
                  <a:srgbClr val="0070C0"/>
                </a:solidFill>
              </a:rPr>
              <a:t>C</a:t>
            </a:r>
            <a:r>
              <a:rPr lang="en-US" sz="4400" b="1" cap="none" dirty="0">
                <a:solidFill>
                  <a:srgbClr val="0070C0"/>
                </a:solidFill>
              </a:rPr>
              <a:t>entral </a:t>
            </a:r>
            <a:r>
              <a:rPr lang="en-US" sz="4400" b="1" dirty="0">
                <a:solidFill>
                  <a:srgbClr val="0070C0"/>
                </a:solidFill>
              </a:rPr>
              <a:t>Jurisdiction</a:t>
            </a:r>
            <a:br>
              <a:rPr lang="en-US" sz="4400" b="1" dirty="0">
                <a:solidFill>
                  <a:srgbClr val="0070C0"/>
                </a:solidFill>
              </a:rPr>
            </a:br>
            <a:r>
              <a:rPr lang="en-US" sz="4400" b="1" dirty="0">
                <a:solidFill>
                  <a:srgbClr val="0070C0"/>
                </a:solidFill>
              </a:rPr>
              <a:t>UMM </a:t>
            </a:r>
          </a:p>
        </p:txBody>
      </p:sp>
      <p:sp>
        <p:nvSpPr>
          <p:cNvPr id="3" name="Subtitle 2">
            <a:extLst>
              <a:ext uri="{FF2B5EF4-FFF2-40B4-BE49-F238E27FC236}">
                <a16:creationId xmlns:a16="http://schemas.microsoft.com/office/drawing/2014/main" id="{57D64213-2045-41C6-B0C9-03FFAFE84625}"/>
              </a:ext>
            </a:extLst>
          </p:cNvPr>
          <p:cNvSpPr>
            <a:spLocks noGrp="1"/>
          </p:cNvSpPr>
          <p:nvPr>
            <p:ph type="subTitle" idx="1"/>
          </p:nvPr>
        </p:nvSpPr>
        <p:spPr>
          <a:xfrm>
            <a:off x="2883877" y="808288"/>
            <a:ext cx="9003323" cy="2371010"/>
          </a:xfrm>
        </p:spPr>
        <p:txBody>
          <a:bodyPr anchor="t">
            <a:normAutofit/>
          </a:bodyPr>
          <a:lstStyle/>
          <a:p>
            <a:pPr algn="ctr"/>
            <a:r>
              <a:rPr lang="en-US" sz="6000" b="1" u="sng" dirty="0">
                <a:solidFill>
                  <a:srgbClr val="0070C0"/>
                </a:solidFill>
              </a:rPr>
              <a:t>Revitalizing a Men’s Ministry</a:t>
            </a:r>
            <a:r>
              <a:rPr lang="en-US" sz="6000" dirty="0">
                <a:solidFill>
                  <a:srgbClr val="0070C0"/>
                </a:solidFill>
              </a:rPr>
              <a:t>	</a:t>
            </a:r>
            <a:r>
              <a:rPr lang="en-US" sz="4400" dirty="0">
                <a:solidFill>
                  <a:srgbClr val="0070C0"/>
                </a:solidFill>
              </a:rPr>
              <a:t> </a:t>
            </a:r>
          </a:p>
        </p:txBody>
      </p:sp>
      <p:sp>
        <p:nvSpPr>
          <p:cNvPr id="4" name="Date Placeholder 3">
            <a:extLst>
              <a:ext uri="{FF2B5EF4-FFF2-40B4-BE49-F238E27FC236}">
                <a16:creationId xmlns:a16="http://schemas.microsoft.com/office/drawing/2014/main" id="{7FCD49B5-369C-6270-A932-0B72865CA9A4}"/>
              </a:ext>
            </a:extLst>
          </p:cNvPr>
          <p:cNvSpPr>
            <a:spLocks noGrp="1"/>
          </p:cNvSpPr>
          <p:nvPr>
            <p:ph type="dt" sz="half" idx="10"/>
          </p:nvPr>
        </p:nvSpPr>
        <p:spPr/>
        <p:txBody>
          <a:bodyPr/>
          <a:lstStyle/>
          <a:p>
            <a:r>
              <a:rPr lang="en-US"/>
              <a:t>3/6/2025</a:t>
            </a:r>
          </a:p>
        </p:txBody>
      </p:sp>
      <p:sp>
        <p:nvSpPr>
          <p:cNvPr id="6" name="Slide Number Placeholder 5">
            <a:extLst>
              <a:ext uri="{FF2B5EF4-FFF2-40B4-BE49-F238E27FC236}">
                <a16:creationId xmlns:a16="http://schemas.microsoft.com/office/drawing/2014/main" id="{F2FAA85E-C53A-AC33-0EC8-783664BEC9A0}"/>
              </a:ext>
            </a:extLst>
          </p:cNvPr>
          <p:cNvSpPr>
            <a:spLocks noGrp="1"/>
          </p:cNvSpPr>
          <p:nvPr>
            <p:ph type="sldNum" sz="quarter" idx="12"/>
          </p:nvPr>
        </p:nvSpPr>
        <p:spPr/>
        <p:txBody>
          <a:bodyPr/>
          <a:lstStyle/>
          <a:p>
            <a:fld id="{A7F6B731-AF87-4583-98BD-D8DE3F38B970}" type="slidenum">
              <a:rPr lang="en-US" smtClean="0"/>
              <a:t>1</a:t>
            </a:fld>
            <a:endParaRPr lang="en-US"/>
          </a:p>
        </p:txBody>
      </p:sp>
    </p:spTree>
    <p:extLst>
      <p:ext uri="{BB962C8B-B14F-4D97-AF65-F5344CB8AC3E}">
        <p14:creationId xmlns:p14="http://schemas.microsoft.com/office/powerpoint/2010/main" val="2448073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96CCE-F64F-4E17-8A72-B2DE9E17CC02}"/>
              </a:ext>
            </a:extLst>
          </p:cNvPr>
          <p:cNvSpPr>
            <a:spLocks noGrp="1"/>
          </p:cNvSpPr>
          <p:nvPr>
            <p:ph type="ctrTitle"/>
          </p:nvPr>
        </p:nvSpPr>
        <p:spPr>
          <a:xfrm>
            <a:off x="913797" y="927101"/>
            <a:ext cx="3418767" cy="3903692"/>
          </a:xfrm>
        </p:spPr>
        <p:txBody>
          <a:bodyPr vert="horz" lIns="91440" tIns="45720" rIns="91440" bIns="45720" rtlCol="0" anchor="ctr">
            <a:normAutofit/>
          </a:bodyPr>
          <a:lstStyle/>
          <a:p>
            <a:r>
              <a:rPr lang="en-US" sz="4400" b="1" u="sng" dirty="0">
                <a:solidFill>
                  <a:srgbClr val="0070C0"/>
                </a:solidFill>
              </a:rPr>
              <a:t>Structure</a:t>
            </a:r>
          </a:p>
        </p:txBody>
      </p:sp>
      <p:sp>
        <p:nvSpPr>
          <p:cNvPr id="3" name="Subtitle 2">
            <a:extLst>
              <a:ext uri="{FF2B5EF4-FFF2-40B4-BE49-F238E27FC236}">
                <a16:creationId xmlns:a16="http://schemas.microsoft.com/office/drawing/2014/main" id="{57D64213-2045-41C6-B0C9-03FFAFE84625}"/>
              </a:ext>
            </a:extLst>
          </p:cNvPr>
          <p:cNvSpPr>
            <a:spLocks noGrp="1"/>
          </p:cNvSpPr>
          <p:nvPr>
            <p:ph type="subTitle" idx="1"/>
          </p:nvPr>
        </p:nvSpPr>
        <p:spPr>
          <a:xfrm>
            <a:off x="4976029" y="971549"/>
            <a:ext cx="6291528" cy="4616451"/>
          </a:xfrm>
        </p:spPr>
        <p:txBody>
          <a:bodyPr vert="horz" lIns="91440" tIns="45720" rIns="91440" bIns="45720" rtlCol="0" anchor="ctr">
            <a:normAutofit/>
          </a:bodyPr>
          <a:lstStyle/>
          <a:p>
            <a:pPr marL="571486" indent="-228594" algn="l">
              <a:buFont typeface="Arial" panose="020B0604020202020204" pitchFamily="34" charset="0"/>
              <a:buChar char="•"/>
            </a:pPr>
            <a:r>
              <a:rPr lang="en-US" sz="3200" dirty="0">
                <a:solidFill>
                  <a:srgbClr val="0070C0"/>
                </a:solidFill>
              </a:rPr>
              <a:t>Team Recruiter </a:t>
            </a:r>
          </a:p>
          <a:p>
            <a:pPr marL="571486" indent="-228594" algn="l">
              <a:buFont typeface="Arial" panose="020B0604020202020204" pitchFamily="34" charset="0"/>
              <a:buChar char="•"/>
            </a:pPr>
            <a:r>
              <a:rPr lang="en-US" sz="3200" dirty="0">
                <a:solidFill>
                  <a:srgbClr val="0070C0"/>
                </a:solidFill>
              </a:rPr>
              <a:t>Team support system</a:t>
            </a:r>
          </a:p>
          <a:p>
            <a:pPr marL="571486" indent="-228594" algn="l">
              <a:buFont typeface="Arial" panose="020B0604020202020204" pitchFamily="34" charset="0"/>
              <a:buChar char="•"/>
            </a:pPr>
            <a:r>
              <a:rPr lang="en-US" sz="3200" dirty="0">
                <a:solidFill>
                  <a:srgbClr val="0070C0"/>
                </a:solidFill>
              </a:rPr>
              <a:t>Best practice</a:t>
            </a:r>
          </a:p>
          <a:p>
            <a:pPr marL="571486" indent="-228594" algn="l">
              <a:buFont typeface="Arial" panose="020B0604020202020204" pitchFamily="34" charset="0"/>
              <a:buChar char="•"/>
            </a:pPr>
            <a:r>
              <a:rPr lang="en-US" sz="3200" dirty="0">
                <a:solidFill>
                  <a:srgbClr val="0070C0"/>
                </a:solidFill>
              </a:rPr>
              <a:t>Communication</a:t>
            </a:r>
          </a:p>
          <a:p>
            <a:pPr marL="571486" indent="-228594" algn="l">
              <a:buFont typeface="Arial" panose="020B0604020202020204" pitchFamily="34" charset="0"/>
              <a:buChar char="•"/>
            </a:pPr>
            <a:r>
              <a:rPr lang="en-US" sz="3200" dirty="0">
                <a:solidFill>
                  <a:srgbClr val="0070C0"/>
                </a:solidFill>
              </a:rPr>
              <a:t> Accountability</a:t>
            </a:r>
          </a:p>
          <a:p>
            <a:pPr indent="-228594" algn="l">
              <a:buFont typeface="Arial" panose="020B0604020202020204" pitchFamily="34" charset="0"/>
              <a:buChar char="•"/>
            </a:pPr>
            <a:endParaRPr lang="en-US" dirty="0"/>
          </a:p>
        </p:txBody>
      </p:sp>
      <p:sp>
        <p:nvSpPr>
          <p:cNvPr id="4" name="Date Placeholder 3">
            <a:extLst>
              <a:ext uri="{FF2B5EF4-FFF2-40B4-BE49-F238E27FC236}">
                <a16:creationId xmlns:a16="http://schemas.microsoft.com/office/drawing/2014/main" id="{01686546-869A-FC9F-8AF9-160407ECBFA3}"/>
              </a:ext>
            </a:extLst>
          </p:cNvPr>
          <p:cNvSpPr>
            <a:spLocks noGrp="1"/>
          </p:cNvSpPr>
          <p:nvPr>
            <p:ph type="dt" sz="half" idx="10"/>
          </p:nvPr>
        </p:nvSpPr>
        <p:spPr/>
        <p:txBody>
          <a:bodyPr/>
          <a:lstStyle/>
          <a:p>
            <a:r>
              <a:rPr lang="en-US"/>
              <a:t>3/6/2025</a:t>
            </a:r>
          </a:p>
        </p:txBody>
      </p:sp>
      <p:sp>
        <p:nvSpPr>
          <p:cNvPr id="6" name="Slide Number Placeholder 5">
            <a:extLst>
              <a:ext uri="{FF2B5EF4-FFF2-40B4-BE49-F238E27FC236}">
                <a16:creationId xmlns:a16="http://schemas.microsoft.com/office/drawing/2014/main" id="{782E86FA-2F27-093A-A398-63F8C5D79B2B}"/>
              </a:ext>
            </a:extLst>
          </p:cNvPr>
          <p:cNvSpPr>
            <a:spLocks noGrp="1"/>
          </p:cNvSpPr>
          <p:nvPr>
            <p:ph type="sldNum" sz="quarter" idx="12"/>
          </p:nvPr>
        </p:nvSpPr>
        <p:spPr/>
        <p:txBody>
          <a:bodyPr/>
          <a:lstStyle/>
          <a:p>
            <a:fld id="{A7F6B731-AF87-4583-98BD-D8DE3F38B970}" type="slidenum">
              <a:rPr lang="en-US" smtClean="0"/>
              <a:t>10</a:t>
            </a:fld>
            <a:endParaRPr lang="en-US"/>
          </a:p>
        </p:txBody>
      </p:sp>
    </p:spTree>
    <p:extLst>
      <p:ext uri="{BB962C8B-B14F-4D97-AF65-F5344CB8AC3E}">
        <p14:creationId xmlns:p14="http://schemas.microsoft.com/office/powerpoint/2010/main" val="788245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96CCE-F64F-4E17-8A72-B2DE9E17CC02}"/>
              </a:ext>
            </a:extLst>
          </p:cNvPr>
          <p:cNvSpPr>
            <a:spLocks noGrp="1"/>
          </p:cNvSpPr>
          <p:nvPr>
            <p:ph type="ctrTitle"/>
          </p:nvPr>
        </p:nvSpPr>
        <p:spPr>
          <a:xfrm>
            <a:off x="0" y="0"/>
            <a:ext cx="12192000" cy="621101"/>
          </a:xfrm>
        </p:spPr>
        <p:txBody>
          <a:bodyPr>
            <a:normAutofit/>
          </a:bodyPr>
          <a:lstStyle/>
          <a:p>
            <a:pPr algn="ctr"/>
            <a:r>
              <a:rPr lang="en-US" sz="3200" dirty="0">
                <a:solidFill>
                  <a:srgbClr val="0070C0"/>
                </a:solidFill>
              </a:rPr>
              <a:t>Basic Function of The Recru</a:t>
            </a:r>
            <a:r>
              <a:rPr lang="en-US" sz="2800" dirty="0">
                <a:solidFill>
                  <a:srgbClr val="0070C0"/>
                </a:solidFill>
              </a:rPr>
              <a:t>iter</a:t>
            </a:r>
          </a:p>
        </p:txBody>
      </p:sp>
      <p:sp>
        <p:nvSpPr>
          <p:cNvPr id="3" name="Subtitle 2">
            <a:extLst>
              <a:ext uri="{FF2B5EF4-FFF2-40B4-BE49-F238E27FC236}">
                <a16:creationId xmlns:a16="http://schemas.microsoft.com/office/drawing/2014/main" id="{57D64213-2045-41C6-B0C9-03FFAFE84625}"/>
              </a:ext>
            </a:extLst>
          </p:cNvPr>
          <p:cNvSpPr>
            <a:spLocks noGrp="1"/>
          </p:cNvSpPr>
          <p:nvPr>
            <p:ph type="subTitle" idx="1"/>
          </p:nvPr>
        </p:nvSpPr>
        <p:spPr>
          <a:xfrm>
            <a:off x="-34506" y="0"/>
            <a:ext cx="12192001" cy="897147"/>
          </a:xfrm>
        </p:spPr>
        <p:txBody>
          <a:bodyPr>
            <a:normAutofit fontScale="25000" lnSpcReduction="20000"/>
          </a:bodyPr>
          <a:lstStyle/>
          <a:p>
            <a:pPr algn="ctr"/>
            <a:endParaRPr lang="en-US" dirty="0"/>
          </a:p>
          <a:p>
            <a:pPr algn="ctr"/>
            <a:r>
              <a:rPr lang="en-US" dirty="0" err="1"/>
              <a:t>UUuu</a:t>
            </a:r>
            <a:endParaRPr lang="en-US" dirty="0"/>
          </a:p>
          <a:p>
            <a:pPr algn="ctr"/>
            <a:endParaRPr lang="en-US" dirty="0"/>
          </a:p>
          <a:p>
            <a:pPr algn="ctr"/>
            <a:r>
              <a:rPr lang="en-US" dirty="0"/>
              <a:t>U</a:t>
            </a:r>
          </a:p>
          <a:p>
            <a:pPr algn="ctr"/>
            <a:r>
              <a:rPr lang="en-US" dirty="0"/>
              <a:t>U</a:t>
            </a:r>
          </a:p>
          <a:p>
            <a:pPr algn="ctr"/>
            <a:endParaRPr lang="en-US" dirty="0"/>
          </a:p>
          <a:p>
            <a:pPr algn="ctr"/>
            <a:endParaRPr lang="en-US" dirty="0"/>
          </a:p>
        </p:txBody>
      </p:sp>
      <p:sp>
        <p:nvSpPr>
          <p:cNvPr id="6" name="Rectangle 5">
            <a:extLst>
              <a:ext uri="{FF2B5EF4-FFF2-40B4-BE49-F238E27FC236}">
                <a16:creationId xmlns:a16="http://schemas.microsoft.com/office/drawing/2014/main" id="{2EA5F449-4CEA-5945-8E6B-D9E4EC719052}"/>
              </a:ext>
            </a:extLst>
          </p:cNvPr>
          <p:cNvSpPr/>
          <p:nvPr/>
        </p:nvSpPr>
        <p:spPr>
          <a:xfrm>
            <a:off x="2616591" y="897147"/>
            <a:ext cx="8597751" cy="4832092"/>
          </a:xfrm>
          <a:prstGeom prst="rect">
            <a:avLst/>
          </a:prstGeom>
          <a:solidFill>
            <a:schemeClr val="bg1"/>
          </a:solidFill>
        </p:spPr>
        <p:txBody>
          <a:bodyPr wrap="square">
            <a:spAutoFit/>
          </a:bodyPr>
          <a:lstStyle/>
          <a:p>
            <a:pPr marL="457189" indent="-457189">
              <a:buFont typeface="Arial" panose="020B0604020202020204" pitchFamily="34" charset="0"/>
              <a:buChar char="•"/>
            </a:pPr>
            <a:r>
              <a:rPr lang="en-US" sz="2800" dirty="0">
                <a:solidFill>
                  <a:srgbClr val="0070C0"/>
                </a:solidFill>
              </a:rPr>
              <a:t>Knowledge of  NCJ UMM Recruiting Process.</a:t>
            </a:r>
          </a:p>
          <a:p>
            <a:pPr marL="457189" indent="-457189">
              <a:buFont typeface="Arial" panose="020B0604020202020204" pitchFamily="34" charset="0"/>
              <a:buChar char="•"/>
            </a:pPr>
            <a:r>
              <a:rPr lang="en-US" sz="2800" dirty="0">
                <a:solidFill>
                  <a:srgbClr val="0070C0"/>
                </a:solidFill>
              </a:rPr>
              <a:t>Understand and share the basic job responsibilities. </a:t>
            </a:r>
          </a:p>
          <a:p>
            <a:pPr marL="457189" indent="-457189">
              <a:buFont typeface="Arial" panose="020B0604020202020204" pitchFamily="34" charset="0"/>
              <a:buChar char="•"/>
            </a:pPr>
            <a:r>
              <a:rPr lang="en-US" sz="2800" dirty="0">
                <a:solidFill>
                  <a:srgbClr val="0070C0"/>
                </a:solidFill>
              </a:rPr>
              <a:t>Knowledge of how and where to recruit </a:t>
            </a:r>
            <a:r>
              <a:rPr lang="en-US" sz="2800" dirty="0">
                <a:noFill/>
              </a:rPr>
              <a:t>candidates</a:t>
            </a:r>
            <a:r>
              <a:rPr lang="en-US" sz="2800" dirty="0">
                <a:solidFill>
                  <a:srgbClr val="0070C0"/>
                </a:solidFill>
              </a:rPr>
              <a:t>. </a:t>
            </a:r>
          </a:p>
          <a:p>
            <a:pPr marL="457189" indent="-457189">
              <a:buFont typeface="Arial" panose="020B0604020202020204" pitchFamily="34" charset="0"/>
              <a:buChar char="•"/>
            </a:pPr>
            <a:r>
              <a:rPr lang="en-US" sz="2800" dirty="0">
                <a:solidFill>
                  <a:srgbClr val="0070C0"/>
                </a:solidFill>
              </a:rPr>
              <a:t>Help candidates to identify their gifts and call to ministry. Knowledge of the desired qualities and related experience of potential candidates.</a:t>
            </a:r>
          </a:p>
          <a:p>
            <a:pPr marL="457189" indent="-457189">
              <a:buFont typeface="Arial" panose="020B0604020202020204" pitchFamily="34" charset="0"/>
              <a:buChar char="•"/>
            </a:pPr>
            <a:r>
              <a:rPr lang="en-US" sz="2800" dirty="0">
                <a:solidFill>
                  <a:srgbClr val="0070C0"/>
                </a:solidFill>
              </a:rPr>
              <a:t>Knowledge of the mission, vision and expectations of each ministry role. </a:t>
            </a:r>
          </a:p>
          <a:p>
            <a:pPr marL="457189" indent="-457189">
              <a:buFont typeface="Arial" panose="020B0604020202020204" pitchFamily="34" charset="0"/>
              <a:buChar char="•"/>
            </a:pPr>
            <a:r>
              <a:rPr lang="en-US" sz="2800" dirty="0">
                <a:solidFill>
                  <a:srgbClr val="0070C0"/>
                </a:solidFill>
              </a:rPr>
              <a:t>Gather candidate’s basic information and if desired request references.</a:t>
            </a:r>
          </a:p>
          <a:p>
            <a:pPr marL="457189" indent="-457189">
              <a:buFont typeface="Arial" panose="020B0604020202020204" pitchFamily="34" charset="0"/>
              <a:buChar char="•"/>
            </a:pPr>
            <a:r>
              <a:rPr lang="en-US" sz="2800" dirty="0">
                <a:solidFill>
                  <a:srgbClr val="0070C0"/>
                </a:solidFill>
              </a:rPr>
              <a:t>Follow up process </a:t>
            </a:r>
          </a:p>
        </p:txBody>
      </p:sp>
      <p:sp>
        <p:nvSpPr>
          <p:cNvPr id="4" name="Date Placeholder 3">
            <a:extLst>
              <a:ext uri="{FF2B5EF4-FFF2-40B4-BE49-F238E27FC236}">
                <a16:creationId xmlns:a16="http://schemas.microsoft.com/office/drawing/2014/main" id="{296AAF3B-943B-92B4-20C2-6C8F8BC0EB1B}"/>
              </a:ext>
            </a:extLst>
          </p:cNvPr>
          <p:cNvSpPr>
            <a:spLocks noGrp="1"/>
          </p:cNvSpPr>
          <p:nvPr>
            <p:ph type="dt" sz="half" idx="10"/>
          </p:nvPr>
        </p:nvSpPr>
        <p:spPr/>
        <p:txBody>
          <a:bodyPr/>
          <a:lstStyle/>
          <a:p>
            <a:r>
              <a:rPr lang="en-US"/>
              <a:t>3/6/2025</a:t>
            </a:r>
          </a:p>
        </p:txBody>
      </p:sp>
      <p:sp>
        <p:nvSpPr>
          <p:cNvPr id="7" name="Slide Number Placeholder 6">
            <a:extLst>
              <a:ext uri="{FF2B5EF4-FFF2-40B4-BE49-F238E27FC236}">
                <a16:creationId xmlns:a16="http://schemas.microsoft.com/office/drawing/2014/main" id="{A0325441-599E-0F3C-B50D-261FA8637B5A}"/>
              </a:ext>
            </a:extLst>
          </p:cNvPr>
          <p:cNvSpPr>
            <a:spLocks noGrp="1"/>
          </p:cNvSpPr>
          <p:nvPr>
            <p:ph type="sldNum" sz="quarter" idx="12"/>
          </p:nvPr>
        </p:nvSpPr>
        <p:spPr/>
        <p:txBody>
          <a:bodyPr/>
          <a:lstStyle/>
          <a:p>
            <a:fld id="{A7F6B731-AF87-4583-98BD-D8DE3F38B970}" type="slidenum">
              <a:rPr lang="en-US" smtClean="0"/>
              <a:t>11</a:t>
            </a:fld>
            <a:endParaRPr lang="en-US"/>
          </a:p>
        </p:txBody>
      </p:sp>
    </p:spTree>
    <p:extLst>
      <p:ext uri="{BB962C8B-B14F-4D97-AF65-F5344CB8AC3E}">
        <p14:creationId xmlns:p14="http://schemas.microsoft.com/office/powerpoint/2010/main" val="864164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DBF13-E2A2-0E44-B904-254F4571A638}"/>
              </a:ext>
            </a:extLst>
          </p:cNvPr>
          <p:cNvSpPr>
            <a:spLocks noGrp="1"/>
          </p:cNvSpPr>
          <p:nvPr>
            <p:ph type="title"/>
          </p:nvPr>
        </p:nvSpPr>
        <p:spPr>
          <a:xfrm>
            <a:off x="919118" y="185410"/>
            <a:ext cx="10353761" cy="1655088"/>
          </a:xfrm>
        </p:spPr>
        <p:txBody>
          <a:bodyPr/>
          <a:lstStyle/>
          <a:p>
            <a:r>
              <a:rPr lang="en-US" b="1" u="sng" dirty="0">
                <a:solidFill>
                  <a:srgbClr val="0070C0"/>
                </a:solidFill>
              </a:rPr>
              <a:t>Finding prospects</a:t>
            </a:r>
          </a:p>
        </p:txBody>
      </p:sp>
      <p:sp>
        <p:nvSpPr>
          <p:cNvPr id="8" name="TextBox 7">
            <a:extLst>
              <a:ext uri="{FF2B5EF4-FFF2-40B4-BE49-F238E27FC236}">
                <a16:creationId xmlns:a16="http://schemas.microsoft.com/office/drawing/2014/main" id="{E391CCBE-7129-0348-B0FC-397C9585C7E9}"/>
              </a:ext>
            </a:extLst>
          </p:cNvPr>
          <p:cNvSpPr txBox="1"/>
          <p:nvPr/>
        </p:nvSpPr>
        <p:spPr>
          <a:xfrm>
            <a:off x="1628687" y="1762255"/>
            <a:ext cx="10353761" cy="4585871"/>
          </a:xfrm>
          <a:prstGeom prst="rect">
            <a:avLst/>
          </a:prstGeom>
          <a:solidFill>
            <a:schemeClr val="bg1"/>
          </a:solidFill>
        </p:spPr>
        <p:txBody>
          <a:bodyPr wrap="square" rtlCol="0">
            <a:spAutoFit/>
          </a:bodyPr>
          <a:lstStyle/>
          <a:p>
            <a:pPr marL="342900" indent="-342900">
              <a:buFont typeface="Arial" panose="020B0604020202020204" pitchFamily="34" charset="0"/>
              <a:buChar char="•"/>
            </a:pPr>
            <a:r>
              <a:rPr lang="en-US" sz="2800" dirty="0">
                <a:solidFill>
                  <a:srgbClr val="0070C0"/>
                </a:solidFill>
              </a:rPr>
              <a:t>GCUMM Quarterly EMS, Legacy, Local Charter Reports </a:t>
            </a:r>
            <a:endParaRPr lang="en-US" sz="1400" dirty="0">
              <a:solidFill>
                <a:srgbClr val="0070C0"/>
              </a:solidFill>
            </a:endParaRPr>
          </a:p>
          <a:p>
            <a:pPr marL="457200" indent="-457200">
              <a:buFont typeface="Arial" panose="020B0604020202020204" pitchFamily="34" charset="0"/>
              <a:buChar char="•"/>
            </a:pPr>
            <a:endParaRPr lang="en-US" sz="800" dirty="0">
              <a:solidFill>
                <a:srgbClr val="0070C0"/>
              </a:solidFill>
            </a:endParaRPr>
          </a:p>
          <a:p>
            <a:pPr marL="457200" indent="-457200">
              <a:buFont typeface="Arial" panose="020B0604020202020204" pitchFamily="34" charset="0"/>
              <a:buChar char="•"/>
            </a:pPr>
            <a:r>
              <a:rPr lang="en-US" sz="2800" dirty="0">
                <a:solidFill>
                  <a:srgbClr val="0070C0"/>
                </a:solidFill>
              </a:rPr>
              <a:t>Your Church - Pastor, Officers, Members, Friends </a:t>
            </a:r>
          </a:p>
          <a:p>
            <a:pPr marL="342900" indent="-342900">
              <a:buFont typeface="Arial" panose="020B0604020202020204" pitchFamily="34" charset="0"/>
              <a:buChar char="•"/>
            </a:pPr>
            <a:endParaRPr lang="en-US" sz="800" dirty="0">
              <a:solidFill>
                <a:srgbClr val="0070C0"/>
              </a:solidFill>
            </a:endParaRPr>
          </a:p>
          <a:p>
            <a:pPr marL="342900" indent="-342900">
              <a:buFont typeface="Arial" panose="020B0604020202020204" pitchFamily="34" charset="0"/>
              <a:buChar char="•"/>
            </a:pPr>
            <a:r>
              <a:rPr lang="en-US" sz="2800" dirty="0">
                <a:solidFill>
                  <a:srgbClr val="0070C0"/>
                </a:solidFill>
              </a:rPr>
              <a:t>Local, District and Conference Lay Leaders, Lay Academy</a:t>
            </a:r>
          </a:p>
          <a:p>
            <a:pPr marL="342900" indent="-342900">
              <a:buFont typeface="Arial" panose="020B0604020202020204" pitchFamily="34" charset="0"/>
              <a:buChar char="•"/>
            </a:pPr>
            <a:endParaRPr lang="en-US" sz="800" dirty="0">
              <a:solidFill>
                <a:srgbClr val="0070C0"/>
              </a:solidFill>
            </a:endParaRPr>
          </a:p>
          <a:p>
            <a:pPr marL="342900" indent="-342900">
              <a:buFont typeface="Arial" panose="020B0604020202020204" pitchFamily="34" charset="0"/>
              <a:buChar char="•"/>
            </a:pPr>
            <a:r>
              <a:rPr lang="en-US" sz="2800" dirty="0">
                <a:solidFill>
                  <a:srgbClr val="0070C0"/>
                </a:solidFill>
              </a:rPr>
              <a:t>District Superintendents; Bishop and Bishop’s assistant</a:t>
            </a:r>
          </a:p>
          <a:p>
            <a:endParaRPr lang="en-US" sz="800" dirty="0">
              <a:solidFill>
                <a:srgbClr val="0070C0"/>
              </a:solidFill>
            </a:endParaRPr>
          </a:p>
          <a:p>
            <a:pPr marL="342900" indent="-342900">
              <a:buFont typeface="Arial" panose="020B0604020202020204" pitchFamily="34" charset="0"/>
              <a:buChar char="•"/>
            </a:pPr>
            <a:r>
              <a:rPr lang="en-US" sz="2800" dirty="0">
                <a:solidFill>
                  <a:srgbClr val="0070C0"/>
                </a:solidFill>
              </a:rPr>
              <a:t>Local, District and Conference United Women </a:t>
            </a:r>
            <a:r>
              <a:rPr lang="en-US" sz="2800">
                <a:solidFill>
                  <a:srgbClr val="0070C0"/>
                </a:solidFill>
              </a:rPr>
              <a:t>of Faith President</a:t>
            </a:r>
            <a:endParaRPr lang="en-US" sz="2800" dirty="0">
              <a:solidFill>
                <a:srgbClr val="0070C0"/>
              </a:solidFill>
            </a:endParaRPr>
          </a:p>
          <a:p>
            <a:endParaRPr lang="en-US" sz="800" dirty="0">
              <a:solidFill>
                <a:srgbClr val="0070C0"/>
              </a:solidFill>
            </a:endParaRPr>
          </a:p>
          <a:p>
            <a:pPr marL="342900" indent="-342900">
              <a:buFont typeface="Arial" panose="020B0604020202020204" pitchFamily="34" charset="0"/>
              <a:buChar char="•"/>
            </a:pPr>
            <a:r>
              <a:rPr lang="en-US" sz="2800" dirty="0">
                <a:solidFill>
                  <a:srgbClr val="0070C0"/>
                </a:solidFill>
              </a:rPr>
              <a:t>Male Liturgists, CLS, CLMs</a:t>
            </a:r>
          </a:p>
          <a:p>
            <a:pPr marL="342900" indent="-342900">
              <a:buFont typeface="Arial" panose="020B0604020202020204" pitchFamily="34" charset="0"/>
              <a:buChar char="•"/>
            </a:pPr>
            <a:endParaRPr lang="en-US" sz="800" dirty="0">
              <a:solidFill>
                <a:srgbClr val="0070C0"/>
              </a:solidFill>
            </a:endParaRPr>
          </a:p>
          <a:p>
            <a:pPr marL="342900" indent="-342900">
              <a:buFont typeface="Arial" panose="020B0604020202020204" pitchFamily="34" charset="0"/>
              <a:buChar char="•"/>
            </a:pPr>
            <a:r>
              <a:rPr lang="en-US" sz="2800" dirty="0">
                <a:solidFill>
                  <a:srgbClr val="0070C0"/>
                </a:solidFill>
              </a:rPr>
              <a:t>Place an Ad in the District and Conference Newsletters</a:t>
            </a:r>
            <a:endParaRPr lang="en-US" sz="1400" dirty="0">
              <a:solidFill>
                <a:srgbClr val="0070C0"/>
              </a:solidFill>
            </a:endParaRPr>
          </a:p>
          <a:p>
            <a:r>
              <a:rPr lang="en-US" sz="1400" dirty="0">
                <a:solidFill>
                  <a:srgbClr val="0070C0"/>
                </a:solidFill>
              </a:rPr>
              <a:t> </a:t>
            </a:r>
          </a:p>
          <a:p>
            <a:pPr marL="342900" indent="-342900">
              <a:buFont typeface="Arial" panose="020B0604020202020204" pitchFamily="34" charset="0"/>
              <a:buChar char="•"/>
            </a:pPr>
            <a:r>
              <a:rPr lang="en-US" sz="2800" dirty="0">
                <a:solidFill>
                  <a:srgbClr val="0070C0"/>
                </a:solidFill>
              </a:rPr>
              <a:t>Nominations Committees</a:t>
            </a:r>
          </a:p>
        </p:txBody>
      </p:sp>
      <p:sp>
        <p:nvSpPr>
          <p:cNvPr id="3" name="Date Placeholder 2">
            <a:extLst>
              <a:ext uri="{FF2B5EF4-FFF2-40B4-BE49-F238E27FC236}">
                <a16:creationId xmlns:a16="http://schemas.microsoft.com/office/drawing/2014/main" id="{29F07A38-C9FF-FAAA-9646-822740A24142}"/>
              </a:ext>
            </a:extLst>
          </p:cNvPr>
          <p:cNvSpPr>
            <a:spLocks noGrp="1"/>
          </p:cNvSpPr>
          <p:nvPr>
            <p:ph type="dt" sz="half" idx="10"/>
          </p:nvPr>
        </p:nvSpPr>
        <p:spPr/>
        <p:txBody>
          <a:bodyPr/>
          <a:lstStyle/>
          <a:p>
            <a:r>
              <a:rPr lang="en-US"/>
              <a:t>3/6/2025</a:t>
            </a:r>
          </a:p>
        </p:txBody>
      </p:sp>
      <p:sp>
        <p:nvSpPr>
          <p:cNvPr id="5" name="Slide Number Placeholder 4">
            <a:extLst>
              <a:ext uri="{FF2B5EF4-FFF2-40B4-BE49-F238E27FC236}">
                <a16:creationId xmlns:a16="http://schemas.microsoft.com/office/drawing/2014/main" id="{D3D7150C-95EA-3093-4FE3-373E0E7CDDC1}"/>
              </a:ext>
            </a:extLst>
          </p:cNvPr>
          <p:cNvSpPr>
            <a:spLocks noGrp="1"/>
          </p:cNvSpPr>
          <p:nvPr>
            <p:ph type="sldNum" sz="quarter" idx="12"/>
          </p:nvPr>
        </p:nvSpPr>
        <p:spPr/>
        <p:txBody>
          <a:bodyPr/>
          <a:lstStyle/>
          <a:p>
            <a:fld id="{A7F6B731-AF87-4583-98BD-D8DE3F38B970}" type="slidenum">
              <a:rPr lang="en-US" smtClean="0"/>
              <a:t>12</a:t>
            </a:fld>
            <a:endParaRPr lang="en-US"/>
          </a:p>
        </p:txBody>
      </p:sp>
    </p:spTree>
    <p:extLst>
      <p:ext uri="{BB962C8B-B14F-4D97-AF65-F5344CB8AC3E}">
        <p14:creationId xmlns:p14="http://schemas.microsoft.com/office/powerpoint/2010/main" val="3483120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28C37-71D9-4230-9872-F7BC02B8301C}"/>
              </a:ext>
            </a:extLst>
          </p:cNvPr>
          <p:cNvSpPr>
            <a:spLocks noGrp="1"/>
          </p:cNvSpPr>
          <p:nvPr>
            <p:ph type="title"/>
          </p:nvPr>
        </p:nvSpPr>
        <p:spPr>
          <a:xfrm>
            <a:off x="913797" y="0"/>
            <a:ext cx="10353761" cy="1935923"/>
          </a:xfrm>
        </p:spPr>
        <p:txBody>
          <a:bodyPr>
            <a:normAutofit/>
          </a:bodyPr>
          <a:lstStyle/>
          <a:p>
            <a:r>
              <a:rPr lang="en-US" sz="3600" b="1" u="sng" dirty="0">
                <a:solidFill>
                  <a:srgbClr val="0070C0"/>
                </a:solidFill>
              </a:rPr>
              <a:t>Prospect Candidate Qualifications</a:t>
            </a:r>
          </a:p>
        </p:txBody>
      </p:sp>
      <p:sp>
        <p:nvSpPr>
          <p:cNvPr id="3" name="Content Placeholder 2">
            <a:extLst>
              <a:ext uri="{FF2B5EF4-FFF2-40B4-BE49-F238E27FC236}">
                <a16:creationId xmlns:a16="http://schemas.microsoft.com/office/drawing/2014/main" id="{F594C218-6B39-4125-8D22-17CA14A9BC38}"/>
              </a:ext>
            </a:extLst>
          </p:cNvPr>
          <p:cNvSpPr>
            <a:spLocks noGrp="1"/>
          </p:cNvSpPr>
          <p:nvPr>
            <p:ph idx="1"/>
          </p:nvPr>
        </p:nvSpPr>
        <p:spPr>
          <a:xfrm>
            <a:off x="1533378" y="1581432"/>
            <a:ext cx="9734180" cy="5162268"/>
          </a:xfrm>
        </p:spPr>
        <p:txBody>
          <a:bodyPr/>
          <a:lstStyle/>
          <a:p>
            <a:r>
              <a:rPr lang="en-US" sz="3200" dirty="0">
                <a:solidFill>
                  <a:srgbClr val="0070C0"/>
                </a:solidFill>
              </a:rPr>
              <a:t>Maturing disciple of Jesus Christ.</a:t>
            </a:r>
          </a:p>
          <a:p>
            <a:r>
              <a:rPr lang="en-US" sz="3200" dirty="0">
                <a:solidFill>
                  <a:srgbClr val="0070C0"/>
                </a:solidFill>
              </a:rPr>
              <a:t> Man of God - a follower/disciple of Jesus Christ.</a:t>
            </a:r>
          </a:p>
          <a:p>
            <a:r>
              <a:rPr lang="en-US" sz="3200" dirty="0">
                <a:solidFill>
                  <a:srgbClr val="0070C0"/>
                </a:solidFill>
              </a:rPr>
              <a:t>Passionate servant leader.</a:t>
            </a:r>
          </a:p>
          <a:p>
            <a:r>
              <a:rPr lang="en-US" sz="3200" dirty="0">
                <a:solidFill>
                  <a:srgbClr val="0070C0"/>
                </a:solidFill>
              </a:rPr>
              <a:t>Demonstrated leadership skills.</a:t>
            </a:r>
          </a:p>
          <a:p>
            <a:r>
              <a:rPr lang="en-US" sz="3200" dirty="0">
                <a:solidFill>
                  <a:srgbClr val="0070C0"/>
                </a:solidFill>
              </a:rPr>
              <a:t>Should have the heart and commitment/passion for men’s ministry.</a:t>
            </a:r>
          </a:p>
          <a:p>
            <a:r>
              <a:rPr lang="en-US" sz="3200" dirty="0">
                <a:solidFill>
                  <a:srgbClr val="0070C0"/>
                </a:solidFill>
              </a:rPr>
              <a:t>Comfortable sharing their faith with others.</a:t>
            </a:r>
          </a:p>
          <a:p>
            <a:endParaRPr lang="en-US" sz="2800" b="1" dirty="0">
              <a:solidFill>
                <a:schemeClr val="accent1">
                  <a:lumMod val="75000"/>
                </a:schemeClr>
              </a:solidFill>
            </a:endParaRPr>
          </a:p>
          <a:p>
            <a:endParaRPr lang="en-US" dirty="0"/>
          </a:p>
        </p:txBody>
      </p:sp>
      <p:sp>
        <p:nvSpPr>
          <p:cNvPr id="4" name="Date Placeholder 3">
            <a:extLst>
              <a:ext uri="{FF2B5EF4-FFF2-40B4-BE49-F238E27FC236}">
                <a16:creationId xmlns:a16="http://schemas.microsoft.com/office/drawing/2014/main" id="{CFF7737E-7650-5403-6B9E-C4ADFFD4B523}"/>
              </a:ext>
            </a:extLst>
          </p:cNvPr>
          <p:cNvSpPr>
            <a:spLocks noGrp="1"/>
          </p:cNvSpPr>
          <p:nvPr>
            <p:ph type="dt" sz="half" idx="10"/>
          </p:nvPr>
        </p:nvSpPr>
        <p:spPr/>
        <p:txBody>
          <a:bodyPr/>
          <a:lstStyle/>
          <a:p>
            <a:r>
              <a:rPr lang="en-US"/>
              <a:t>3/6/2025</a:t>
            </a:r>
          </a:p>
        </p:txBody>
      </p:sp>
      <p:sp>
        <p:nvSpPr>
          <p:cNvPr id="6" name="Slide Number Placeholder 5">
            <a:extLst>
              <a:ext uri="{FF2B5EF4-FFF2-40B4-BE49-F238E27FC236}">
                <a16:creationId xmlns:a16="http://schemas.microsoft.com/office/drawing/2014/main" id="{8D518F38-D196-2397-69BA-0BF2ED002D90}"/>
              </a:ext>
            </a:extLst>
          </p:cNvPr>
          <p:cNvSpPr>
            <a:spLocks noGrp="1"/>
          </p:cNvSpPr>
          <p:nvPr>
            <p:ph type="sldNum" sz="quarter" idx="12"/>
          </p:nvPr>
        </p:nvSpPr>
        <p:spPr/>
        <p:txBody>
          <a:bodyPr/>
          <a:lstStyle/>
          <a:p>
            <a:fld id="{A7F6B731-AF87-4583-98BD-D8DE3F38B970}" type="slidenum">
              <a:rPr lang="en-US" smtClean="0"/>
              <a:t>13</a:t>
            </a:fld>
            <a:endParaRPr lang="en-US"/>
          </a:p>
        </p:txBody>
      </p:sp>
    </p:spTree>
    <p:extLst>
      <p:ext uri="{BB962C8B-B14F-4D97-AF65-F5344CB8AC3E}">
        <p14:creationId xmlns:p14="http://schemas.microsoft.com/office/powerpoint/2010/main" val="2647279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28C37-71D9-4230-9872-F7BC02B8301C}"/>
              </a:ext>
            </a:extLst>
          </p:cNvPr>
          <p:cNvSpPr>
            <a:spLocks noGrp="1"/>
          </p:cNvSpPr>
          <p:nvPr>
            <p:ph type="title"/>
          </p:nvPr>
        </p:nvSpPr>
        <p:spPr>
          <a:xfrm>
            <a:off x="913795" y="-161923"/>
            <a:ext cx="10353761" cy="1119186"/>
          </a:xfrm>
        </p:spPr>
        <p:txBody>
          <a:bodyPr>
            <a:normAutofit/>
          </a:bodyPr>
          <a:lstStyle/>
          <a:p>
            <a:r>
              <a:rPr lang="en-US" sz="3600" b="1" u="sng" dirty="0">
                <a:solidFill>
                  <a:srgbClr val="0070C0"/>
                </a:solidFill>
              </a:rPr>
              <a:t>Interview Tips</a:t>
            </a:r>
          </a:p>
        </p:txBody>
      </p:sp>
      <p:sp>
        <p:nvSpPr>
          <p:cNvPr id="3" name="Content Placeholder 2">
            <a:extLst>
              <a:ext uri="{FF2B5EF4-FFF2-40B4-BE49-F238E27FC236}">
                <a16:creationId xmlns:a16="http://schemas.microsoft.com/office/drawing/2014/main" id="{F594C218-6B39-4125-8D22-17CA14A9BC38}"/>
              </a:ext>
            </a:extLst>
          </p:cNvPr>
          <p:cNvSpPr>
            <a:spLocks noGrp="1"/>
          </p:cNvSpPr>
          <p:nvPr>
            <p:ph idx="1"/>
          </p:nvPr>
        </p:nvSpPr>
        <p:spPr>
          <a:xfrm>
            <a:off x="1674055" y="1223889"/>
            <a:ext cx="10098846" cy="5434087"/>
          </a:xfrm>
        </p:spPr>
        <p:txBody>
          <a:bodyPr>
            <a:normAutofit fontScale="92500" lnSpcReduction="20000"/>
          </a:bodyPr>
          <a:lstStyle/>
          <a:p>
            <a:pPr marL="0" indent="0">
              <a:buNone/>
            </a:pPr>
            <a:endParaRPr lang="en-US" dirty="0"/>
          </a:p>
          <a:p>
            <a:r>
              <a:rPr lang="en-US" sz="3000" dirty="0">
                <a:solidFill>
                  <a:srgbClr val="0070C0"/>
                </a:solidFill>
              </a:rPr>
              <a:t>Hi my name is___, with the UMM and I wanted to get your input on building  a men’s ministry in our church, district, conference.</a:t>
            </a:r>
          </a:p>
          <a:p>
            <a:r>
              <a:rPr lang="en-US" sz="3000" dirty="0">
                <a:solidFill>
                  <a:srgbClr val="0070C0"/>
                </a:solidFill>
              </a:rPr>
              <a:t> I was given your name by_____ Do you have a few minutes?</a:t>
            </a:r>
          </a:p>
          <a:p>
            <a:r>
              <a:rPr lang="en-US" sz="3000" dirty="0">
                <a:solidFill>
                  <a:srgbClr val="0070C0"/>
                </a:solidFill>
              </a:rPr>
              <a:t>My goal is to explain the direction of our ministry.</a:t>
            </a:r>
          </a:p>
          <a:p>
            <a:endParaRPr lang="en-US" sz="1500" dirty="0">
              <a:solidFill>
                <a:srgbClr val="0070C0"/>
              </a:solidFill>
            </a:endParaRPr>
          </a:p>
          <a:p>
            <a:r>
              <a:rPr lang="en-US" sz="3000" dirty="0">
                <a:solidFill>
                  <a:srgbClr val="0070C0"/>
                </a:solidFill>
              </a:rPr>
              <a:t>Share how God is Blessing you and the men ministry.</a:t>
            </a:r>
          </a:p>
          <a:p>
            <a:r>
              <a:rPr lang="en-US" sz="3000" dirty="0">
                <a:solidFill>
                  <a:srgbClr val="0070C0"/>
                </a:solidFill>
              </a:rPr>
              <a:t>Gain the candidate’s trust and confidence in you and your commitment to men’s ministry.</a:t>
            </a:r>
          </a:p>
          <a:p>
            <a:r>
              <a:rPr lang="en-US" sz="3000" dirty="0">
                <a:solidFill>
                  <a:srgbClr val="0070C0"/>
                </a:solidFill>
              </a:rPr>
              <a:t>Assure him that you will provide training and support.</a:t>
            </a:r>
          </a:p>
          <a:p>
            <a:r>
              <a:rPr lang="en-US" sz="3000" dirty="0">
                <a:solidFill>
                  <a:srgbClr val="0070C0"/>
                </a:solidFill>
              </a:rPr>
              <a:t>Begin building a relationship with the candidate.</a:t>
            </a:r>
          </a:p>
          <a:p>
            <a:r>
              <a:rPr lang="en-US" sz="3000" dirty="0">
                <a:solidFill>
                  <a:srgbClr val="0070C0"/>
                </a:solidFill>
              </a:rPr>
              <a:t>Use NACP Recruiting Work Sheet (Handout)</a:t>
            </a:r>
          </a:p>
          <a:p>
            <a:endParaRPr lang="en-US" sz="2800" dirty="0">
              <a:solidFill>
                <a:srgbClr val="0070C0"/>
              </a:solidFill>
            </a:endParaRPr>
          </a:p>
          <a:p>
            <a:endParaRPr lang="en-US" dirty="0">
              <a:solidFill>
                <a:srgbClr val="0070C0"/>
              </a:solidFill>
            </a:endParaRPr>
          </a:p>
          <a:p>
            <a:endParaRPr lang="en-US" dirty="0">
              <a:solidFill>
                <a:srgbClr val="0070C0"/>
              </a:solidFill>
            </a:endParaRPr>
          </a:p>
        </p:txBody>
      </p:sp>
      <p:sp>
        <p:nvSpPr>
          <p:cNvPr id="4" name="Date Placeholder 3">
            <a:extLst>
              <a:ext uri="{FF2B5EF4-FFF2-40B4-BE49-F238E27FC236}">
                <a16:creationId xmlns:a16="http://schemas.microsoft.com/office/drawing/2014/main" id="{A5DCCD42-2959-6689-EAEC-1170BC300929}"/>
              </a:ext>
            </a:extLst>
          </p:cNvPr>
          <p:cNvSpPr>
            <a:spLocks noGrp="1"/>
          </p:cNvSpPr>
          <p:nvPr>
            <p:ph type="dt" sz="half" idx="10"/>
          </p:nvPr>
        </p:nvSpPr>
        <p:spPr/>
        <p:txBody>
          <a:bodyPr/>
          <a:lstStyle/>
          <a:p>
            <a:r>
              <a:rPr lang="en-US"/>
              <a:t>3/6/2025</a:t>
            </a:r>
          </a:p>
        </p:txBody>
      </p:sp>
      <p:sp>
        <p:nvSpPr>
          <p:cNvPr id="6" name="Slide Number Placeholder 5">
            <a:extLst>
              <a:ext uri="{FF2B5EF4-FFF2-40B4-BE49-F238E27FC236}">
                <a16:creationId xmlns:a16="http://schemas.microsoft.com/office/drawing/2014/main" id="{41F8E23B-0D22-8253-55ED-60F47E794499}"/>
              </a:ext>
            </a:extLst>
          </p:cNvPr>
          <p:cNvSpPr>
            <a:spLocks noGrp="1"/>
          </p:cNvSpPr>
          <p:nvPr>
            <p:ph type="sldNum" sz="quarter" idx="12"/>
          </p:nvPr>
        </p:nvSpPr>
        <p:spPr/>
        <p:txBody>
          <a:bodyPr/>
          <a:lstStyle/>
          <a:p>
            <a:fld id="{A7F6B731-AF87-4583-98BD-D8DE3F38B970}" type="slidenum">
              <a:rPr lang="en-US" smtClean="0"/>
              <a:t>14</a:t>
            </a:fld>
            <a:endParaRPr lang="en-US"/>
          </a:p>
        </p:txBody>
      </p:sp>
    </p:spTree>
    <p:extLst>
      <p:ext uri="{BB962C8B-B14F-4D97-AF65-F5344CB8AC3E}">
        <p14:creationId xmlns:p14="http://schemas.microsoft.com/office/powerpoint/2010/main" val="30245583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70640-294B-5A41-A127-60D6854459E6}"/>
              </a:ext>
            </a:extLst>
          </p:cNvPr>
          <p:cNvSpPr>
            <a:spLocks noGrp="1"/>
          </p:cNvSpPr>
          <p:nvPr>
            <p:ph type="title"/>
          </p:nvPr>
        </p:nvSpPr>
        <p:spPr>
          <a:xfrm>
            <a:off x="919119" y="0"/>
            <a:ext cx="10353761" cy="1228725"/>
          </a:xfrm>
        </p:spPr>
        <p:txBody>
          <a:bodyPr>
            <a:normAutofit/>
          </a:bodyPr>
          <a:lstStyle/>
          <a:p>
            <a:r>
              <a:rPr lang="en-US" sz="3600" b="1" u="sng" dirty="0">
                <a:solidFill>
                  <a:srgbClr val="0070C0"/>
                </a:solidFill>
              </a:rPr>
              <a:t>Interview Tips 2</a:t>
            </a:r>
          </a:p>
        </p:txBody>
      </p:sp>
      <p:sp>
        <p:nvSpPr>
          <p:cNvPr id="3" name="Content Placeholder 2">
            <a:extLst>
              <a:ext uri="{FF2B5EF4-FFF2-40B4-BE49-F238E27FC236}">
                <a16:creationId xmlns:a16="http://schemas.microsoft.com/office/drawing/2014/main" id="{95DE9F0B-14B2-FB4E-B566-B8D993988444}"/>
              </a:ext>
            </a:extLst>
          </p:cNvPr>
          <p:cNvSpPr>
            <a:spLocks noGrp="1"/>
          </p:cNvSpPr>
          <p:nvPr>
            <p:ph idx="1"/>
          </p:nvPr>
        </p:nvSpPr>
        <p:spPr>
          <a:xfrm>
            <a:off x="1631851" y="1228725"/>
            <a:ext cx="10455373" cy="5500688"/>
          </a:xfrm>
        </p:spPr>
        <p:txBody>
          <a:bodyPr>
            <a:normAutofit/>
          </a:bodyPr>
          <a:lstStyle/>
          <a:p>
            <a:r>
              <a:rPr lang="en-US" sz="2800" dirty="0">
                <a:solidFill>
                  <a:srgbClr val="0070C0"/>
                </a:solidFill>
              </a:rPr>
              <a:t>Ask what God is calling you to do? Where is God leading you?</a:t>
            </a:r>
          </a:p>
          <a:p>
            <a:r>
              <a:rPr lang="en-US" sz="2800" dirty="0">
                <a:solidFill>
                  <a:srgbClr val="0070C0"/>
                </a:solidFill>
              </a:rPr>
              <a:t>Share your vision of the way forward in building men’s ministry </a:t>
            </a:r>
          </a:p>
          <a:p>
            <a:r>
              <a:rPr lang="en-US" sz="2800" dirty="0">
                <a:solidFill>
                  <a:srgbClr val="0070C0"/>
                </a:solidFill>
              </a:rPr>
              <a:t>Ask is this something that of interests? Ask  to pray on this opportunity and schedule a follow-up meeting. Review and provide him with the job duties. Ask if there are questions/or concerns? Listen to  Him.</a:t>
            </a:r>
          </a:p>
          <a:p>
            <a:r>
              <a:rPr lang="en-US" sz="2800" dirty="0">
                <a:solidFill>
                  <a:srgbClr val="0070C0"/>
                </a:solidFill>
              </a:rPr>
              <a:t>If the candidate shows interest offer the position. Invite him to the your next UMM meeting.</a:t>
            </a:r>
          </a:p>
          <a:p>
            <a:r>
              <a:rPr lang="en-US" sz="2800" dirty="0">
                <a:solidFill>
                  <a:srgbClr val="0070C0"/>
                </a:solidFill>
              </a:rPr>
              <a:t>If he is not interested. Ask if he know of another person who may be interested. Thank him for his time and end the meeting with prayer.</a:t>
            </a:r>
          </a:p>
          <a:p>
            <a:endParaRPr lang="en-US" sz="2800" dirty="0">
              <a:solidFill>
                <a:srgbClr val="0070C0"/>
              </a:solidFill>
            </a:endParaRPr>
          </a:p>
        </p:txBody>
      </p:sp>
      <p:sp>
        <p:nvSpPr>
          <p:cNvPr id="4" name="Date Placeholder 3">
            <a:extLst>
              <a:ext uri="{FF2B5EF4-FFF2-40B4-BE49-F238E27FC236}">
                <a16:creationId xmlns:a16="http://schemas.microsoft.com/office/drawing/2014/main" id="{A45FFFD6-68EA-9C56-F337-4EA3A1EFA3B8}"/>
              </a:ext>
            </a:extLst>
          </p:cNvPr>
          <p:cNvSpPr>
            <a:spLocks noGrp="1"/>
          </p:cNvSpPr>
          <p:nvPr>
            <p:ph type="dt" sz="half" idx="10"/>
          </p:nvPr>
        </p:nvSpPr>
        <p:spPr/>
        <p:txBody>
          <a:bodyPr/>
          <a:lstStyle/>
          <a:p>
            <a:r>
              <a:rPr lang="en-US"/>
              <a:t>3/6/2025</a:t>
            </a:r>
          </a:p>
        </p:txBody>
      </p:sp>
      <p:sp>
        <p:nvSpPr>
          <p:cNvPr id="6" name="Slide Number Placeholder 5">
            <a:extLst>
              <a:ext uri="{FF2B5EF4-FFF2-40B4-BE49-F238E27FC236}">
                <a16:creationId xmlns:a16="http://schemas.microsoft.com/office/drawing/2014/main" id="{6A3EAAAB-858A-25BE-29C7-8AC9B83D54B8}"/>
              </a:ext>
            </a:extLst>
          </p:cNvPr>
          <p:cNvSpPr>
            <a:spLocks noGrp="1"/>
          </p:cNvSpPr>
          <p:nvPr>
            <p:ph type="sldNum" sz="quarter" idx="12"/>
          </p:nvPr>
        </p:nvSpPr>
        <p:spPr/>
        <p:txBody>
          <a:bodyPr/>
          <a:lstStyle/>
          <a:p>
            <a:fld id="{A7F6B731-AF87-4583-98BD-D8DE3F38B970}" type="slidenum">
              <a:rPr lang="en-US" smtClean="0"/>
              <a:t>15</a:t>
            </a:fld>
            <a:endParaRPr lang="en-US"/>
          </a:p>
        </p:txBody>
      </p:sp>
    </p:spTree>
    <p:extLst>
      <p:ext uri="{BB962C8B-B14F-4D97-AF65-F5344CB8AC3E}">
        <p14:creationId xmlns:p14="http://schemas.microsoft.com/office/powerpoint/2010/main" val="3263737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FE39A-B5E9-F1B0-F4EB-5CA5B93F217D}"/>
              </a:ext>
            </a:extLst>
          </p:cNvPr>
          <p:cNvSpPr>
            <a:spLocks noGrp="1"/>
          </p:cNvSpPr>
          <p:nvPr>
            <p:ph type="title"/>
          </p:nvPr>
        </p:nvSpPr>
        <p:spPr/>
        <p:txBody>
          <a:bodyPr>
            <a:normAutofit/>
          </a:bodyPr>
          <a:lstStyle/>
          <a:p>
            <a:r>
              <a:rPr lang="en-US" sz="5400" b="1" u="sng" dirty="0">
                <a:solidFill>
                  <a:schemeClr val="accent1">
                    <a:lumMod val="75000"/>
                  </a:schemeClr>
                </a:solidFill>
              </a:rPr>
              <a:t>Interviewing Breakout</a:t>
            </a:r>
          </a:p>
        </p:txBody>
      </p:sp>
      <p:sp>
        <p:nvSpPr>
          <p:cNvPr id="3" name="Content Placeholder 2">
            <a:extLst>
              <a:ext uri="{FF2B5EF4-FFF2-40B4-BE49-F238E27FC236}">
                <a16:creationId xmlns:a16="http://schemas.microsoft.com/office/drawing/2014/main" id="{E70F036C-896C-919A-AFCB-15A49ED2DC45}"/>
              </a:ext>
            </a:extLst>
          </p:cNvPr>
          <p:cNvSpPr>
            <a:spLocks noGrp="1"/>
          </p:cNvSpPr>
          <p:nvPr>
            <p:ph idx="1"/>
          </p:nvPr>
        </p:nvSpPr>
        <p:spPr/>
        <p:txBody>
          <a:bodyPr>
            <a:normAutofit/>
          </a:bodyPr>
          <a:lstStyle/>
          <a:p>
            <a:r>
              <a:rPr lang="en-US" sz="3600" b="1" dirty="0">
                <a:solidFill>
                  <a:schemeClr val="accent1">
                    <a:lumMod val="75000"/>
                  </a:schemeClr>
                </a:solidFill>
                <a:latin typeface="+mj-lt"/>
              </a:rPr>
              <a:t>Find 2 or 3 new things about your neighbor</a:t>
            </a:r>
          </a:p>
          <a:p>
            <a:r>
              <a:rPr lang="en-US" sz="3600" b="1" dirty="0">
                <a:solidFill>
                  <a:schemeClr val="accent1">
                    <a:lumMod val="75000"/>
                  </a:schemeClr>
                </a:solidFill>
                <a:latin typeface="+mj-lt"/>
              </a:rPr>
              <a:t>Use Form on back of Packet</a:t>
            </a:r>
          </a:p>
          <a:p>
            <a:r>
              <a:rPr lang="en-US" sz="3600" b="1" dirty="0">
                <a:solidFill>
                  <a:schemeClr val="accent1">
                    <a:lumMod val="75000"/>
                  </a:schemeClr>
                </a:solidFill>
                <a:latin typeface="+mj-lt"/>
              </a:rPr>
              <a:t>10 Minutes</a:t>
            </a:r>
          </a:p>
        </p:txBody>
      </p:sp>
      <p:sp>
        <p:nvSpPr>
          <p:cNvPr id="4" name="Date Placeholder 3">
            <a:extLst>
              <a:ext uri="{FF2B5EF4-FFF2-40B4-BE49-F238E27FC236}">
                <a16:creationId xmlns:a16="http://schemas.microsoft.com/office/drawing/2014/main" id="{FA5C4039-4A83-02F5-1D4A-4E524FA0A3C6}"/>
              </a:ext>
            </a:extLst>
          </p:cNvPr>
          <p:cNvSpPr>
            <a:spLocks noGrp="1"/>
          </p:cNvSpPr>
          <p:nvPr>
            <p:ph type="dt" sz="half" idx="10"/>
          </p:nvPr>
        </p:nvSpPr>
        <p:spPr/>
        <p:txBody>
          <a:bodyPr/>
          <a:lstStyle/>
          <a:p>
            <a:r>
              <a:rPr lang="en-US"/>
              <a:t>3/6/2025</a:t>
            </a:r>
          </a:p>
        </p:txBody>
      </p:sp>
      <p:sp>
        <p:nvSpPr>
          <p:cNvPr id="6" name="Slide Number Placeholder 5">
            <a:extLst>
              <a:ext uri="{FF2B5EF4-FFF2-40B4-BE49-F238E27FC236}">
                <a16:creationId xmlns:a16="http://schemas.microsoft.com/office/drawing/2014/main" id="{01DA7F47-DC8D-E9FE-ED7E-DD5BDCA8F680}"/>
              </a:ext>
            </a:extLst>
          </p:cNvPr>
          <p:cNvSpPr>
            <a:spLocks noGrp="1"/>
          </p:cNvSpPr>
          <p:nvPr>
            <p:ph type="sldNum" sz="quarter" idx="12"/>
          </p:nvPr>
        </p:nvSpPr>
        <p:spPr/>
        <p:txBody>
          <a:bodyPr/>
          <a:lstStyle/>
          <a:p>
            <a:fld id="{A7F6B731-AF87-4583-98BD-D8DE3F38B970}" type="slidenum">
              <a:rPr lang="en-US" smtClean="0"/>
              <a:t>16</a:t>
            </a:fld>
            <a:endParaRPr lang="en-US"/>
          </a:p>
        </p:txBody>
      </p:sp>
    </p:spTree>
    <p:extLst>
      <p:ext uri="{BB962C8B-B14F-4D97-AF65-F5344CB8AC3E}">
        <p14:creationId xmlns:p14="http://schemas.microsoft.com/office/powerpoint/2010/main" val="1035221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79A17-2B75-A05A-CA32-735D88E6FA69}"/>
              </a:ext>
            </a:extLst>
          </p:cNvPr>
          <p:cNvSpPr>
            <a:spLocks noGrp="1"/>
          </p:cNvSpPr>
          <p:nvPr>
            <p:ph type="title"/>
          </p:nvPr>
        </p:nvSpPr>
        <p:spPr>
          <a:xfrm>
            <a:off x="1484311" y="685800"/>
            <a:ext cx="10018713" cy="1025769"/>
          </a:xfrm>
        </p:spPr>
        <p:txBody>
          <a:bodyPr/>
          <a:lstStyle/>
          <a:p>
            <a:r>
              <a:rPr lang="en-US" b="1" u="sng" dirty="0">
                <a:solidFill>
                  <a:srgbClr val="0070C0"/>
                </a:solidFill>
              </a:rPr>
              <a:t>District Summit Desired Outcomes</a:t>
            </a:r>
          </a:p>
        </p:txBody>
      </p:sp>
      <p:sp>
        <p:nvSpPr>
          <p:cNvPr id="3" name="Content Placeholder 2">
            <a:extLst>
              <a:ext uri="{FF2B5EF4-FFF2-40B4-BE49-F238E27FC236}">
                <a16:creationId xmlns:a16="http://schemas.microsoft.com/office/drawing/2014/main" id="{8C60591A-79A4-76B0-30D3-8E6050822B9F}"/>
              </a:ext>
            </a:extLst>
          </p:cNvPr>
          <p:cNvSpPr>
            <a:spLocks noGrp="1"/>
          </p:cNvSpPr>
          <p:nvPr>
            <p:ph idx="1"/>
          </p:nvPr>
        </p:nvSpPr>
        <p:spPr>
          <a:xfrm>
            <a:off x="1484310" y="1711569"/>
            <a:ext cx="10018713" cy="4771293"/>
          </a:xfrm>
        </p:spPr>
        <p:txBody>
          <a:bodyPr>
            <a:normAutofit/>
          </a:bodyPr>
          <a:lstStyle/>
          <a:p>
            <a:r>
              <a:rPr lang="en-US" sz="3200" dirty="0">
                <a:solidFill>
                  <a:srgbClr val="0070C0"/>
                </a:solidFill>
              </a:rPr>
              <a:t>Introduce UMM Ministry to District Lay and Clergy</a:t>
            </a:r>
          </a:p>
          <a:p>
            <a:r>
              <a:rPr lang="en-US" sz="3200" dirty="0">
                <a:solidFill>
                  <a:srgbClr val="0070C0"/>
                </a:solidFill>
              </a:rPr>
              <a:t>Engage:</a:t>
            </a:r>
          </a:p>
          <a:p>
            <a:pPr lvl="1"/>
            <a:r>
              <a:rPr lang="en-US" sz="2400" b="1" dirty="0">
                <a:solidFill>
                  <a:srgbClr val="0070C0"/>
                </a:solidFill>
              </a:rPr>
              <a:t>Men in Prayer and Scripture.</a:t>
            </a:r>
            <a:endParaRPr lang="en-US" sz="2400" dirty="0">
              <a:solidFill>
                <a:srgbClr val="0070C0"/>
              </a:solidFill>
            </a:endParaRPr>
          </a:p>
          <a:p>
            <a:pPr lvl="1"/>
            <a:r>
              <a:rPr lang="en-US" sz="2400" b="1" dirty="0">
                <a:solidFill>
                  <a:srgbClr val="0070C0"/>
                </a:solidFill>
              </a:rPr>
              <a:t>Men understanding their Passions, Gifts and God’s Call.</a:t>
            </a:r>
            <a:endParaRPr lang="en-US" sz="2400" dirty="0">
              <a:solidFill>
                <a:srgbClr val="0070C0"/>
              </a:solidFill>
            </a:endParaRPr>
          </a:p>
          <a:p>
            <a:pPr lvl="1"/>
            <a:r>
              <a:rPr lang="en-US" sz="2400" b="1" dirty="0">
                <a:solidFill>
                  <a:srgbClr val="0070C0"/>
                </a:solidFill>
              </a:rPr>
              <a:t>Men understanding their relationships to their Families, Church and Community.</a:t>
            </a:r>
            <a:endParaRPr lang="en-US" sz="2400" dirty="0">
              <a:solidFill>
                <a:srgbClr val="0070C0"/>
              </a:solidFill>
            </a:endParaRPr>
          </a:p>
          <a:p>
            <a:pPr lvl="1"/>
            <a:r>
              <a:rPr lang="en-US" sz="2400" b="1" dirty="0">
                <a:solidFill>
                  <a:srgbClr val="0070C0"/>
                </a:solidFill>
              </a:rPr>
              <a:t>World-Class Leadership &amp; Equipping tools.</a:t>
            </a:r>
          </a:p>
          <a:p>
            <a:r>
              <a:rPr lang="en-US" sz="3200" dirty="0">
                <a:solidFill>
                  <a:srgbClr val="0070C0"/>
                </a:solidFill>
              </a:rPr>
              <a:t>Establish basis for a Leadership Team</a:t>
            </a:r>
          </a:p>
        </p:txBody>
      </p:sp>
      <p:sp>
        <p:nvSpPr>
          <p:cNvPr id="4" name="Date Placeholder 3">
            <a:extLst>
              <a:ext uri="{FF2B5EF4-FFF2-40B4-BE49-F238E27FC236}">
                <a16:creationId xmlns:a16="http://schemas.microsoft.com/office/drawing/2014/main" id="{375AFF81-43CC-9237-06FB-CCE166945632}"/>
              </a:ext>
            </a:extLst>
          </p:cNvPr>
          <p:cNvSpPr>
            <a:spLocks noGrp="1"/>
          </p:cNvSpPr>
          <p:nvPr>
            <p:ph type="dt" sz="half" idx="10"/>
          </p:nvPr>
        </p:nvSpPr>
        <p:spPr/>
        <p:txBody>
          <a:bodyPr/>
          <a:lstStyle/>
          <a:p>
            <a:r>
              <a:rPr lang="en-US"/>
              <a:t>3/6/2025</a:t>
            </a:r>
          </a:p>
        </p:txBody>
      </p:sp>
      <p:sp>
        <p:nvSpPr>
          <p:cNvPr id="6" name="Slide Number Placeholder 5">
            <a:extLst>
              <a:ext uri="{FF2B5EF4-FFF2-40B4-BE49-F238E27FC236}">
                <a16:creationId xmlns:a16="http://schemas.microsoft.com/office/drawing/2014/main" id="{3A68FD53-09C0-DCC1-1F5E-C54D842330B6}"/>
              </a:ext>
            </a:extLst>
          </p:cNvPr>
          <p:cNvSpPr>
            <a:spLocks noGrp="1"/>
          </p:cNvSpPr>
          <p:nvPr>
            <p:ph type="sldNum" sz="quarter" idx="12"/>
          </p:nvPr>
        </p:nvSpPr>
        <p:spPr/>
        <p:txBody>
          <a:bodyPr/>
          <a:lstStyle/>
          <a:p>
            <a:fld id="{A7F6B731-AF87-4583-98BD-D8DE3F38B970}" type="slidenum">
              <a:rPr lang="en-US" smtClean="0"/>
              <a:t>17</a:t>
            </a:fld>
            <a:endParaRPr lang="en-US"/>
          </a:p>
        </p:txBody>
      </p:sp>
    </p:spTree>
    <p:extLst>
      <p:ext uri="{BB962C8B-B14F-4D97-AF65-F5344CB8AC3E}">
        <p14:creationId xmlns:p14="http://schemas.microsoft.com/office/powerpoint/2010/main" val="4183958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79A17-2B75-A05A-CA32-735D88E6FA69}"/>
              </a:ext>
            </a:extLst>
          </p:cNvPr>
          <p:cNvSpPr>
            <a:spLocks noGrp="1"/>
          </p:cNvSpPr>
          <p:nvPr>
            <p:ph type="title"/>
          </p:nvPr>
        </p:nvSpPr>
        <p:spPr>
          <a:xfrm>
            <a:off x="1484311" y="685800"/>
            <a:ext cx="10018713" cy="1025769"/>
          </a:xfrm>
        </p:spPr>
        <p:txBody>
          <a:bodyPr/>
          <a:lstStyle/>
          <a:p>
            <a:r>
              <a:rPr lang="en-US" b="1" u="sng" dirty="0">
                <a:solidFill>
                  <a:srgbClr val="0070C0"/>
                </a:solidFill>
              </a:rPr>
              <a:t>District Summit</a:t>
            </a:r>
          </a:p>
        </p:txBody>
      </p:sp>
      <p:sp>
        <p:nvSpPr>
          <p:cNvPr id="3" name="Content Placeholder 2">
            <a:extLst>
              <a:ext uri="{FF2B5EF4-FFF2-40B4-BE49-F238E27FC236}">
                <a16:creationId xmlns:a16="http://schemas.microsoft.com/office/drawing/2014/main" id="{8C60591A-79A4-76B0-30D3-8E6050822B9F}"/>
              </a:ext>
            </a:extLst>
          </p:cNvPr>
          <p:cNvSpPr>
            <a:spLocks noGrp="1"/>
          </p:cNvSpPr>
          <p:nvPr>
            <p:ph idx="1"/>
          </p:nvPr>
        </p:nvSpPr>
        <p:spPr>
          <a:xfrm>
            <a:off x="1484310" y="1711569"/>
            <a:ext cx="10018713" cy="4771293"/>
          </a:xfrm>
        </p:spPr>
        <p:txBody>
          <a:bodyPr>
            <a:normAutofit fontScale="92500" lnSpcReduction="10000"/>
          </a:bodyPr>
          <a:lstStyle/>
          <a:p>
            <a:r>
              <a:rPr lang="en-US" sz="3200" dirty="0">
                <a:solidFill>
                  <a:srgbClr val="0070C0"/>
                </a:solidFill>
              </a:rPr>
              <a:t>District Superintendent Supplies</a:t>
            </a:r>
          </a:p>
          <a:p>
            <a:pPr lvl="1"/>
            <a:r>
              <a:rPr lang="en-US" sz="3200" dirty="0">
                <a:solidFill>
                  <a:srgbClr val="0070C0"/>
                </a:solidFill>
              </a:rPr>
              <a:t>Three to Five Men for a team</a:t>
            </a:r>
          </a:p>
          <a:p>
            <a:pPr lvl="1"/>
            <a:r>
              <a:rPr lang="en-US" sz="3200" dirty="0">
                <a:solidFill>
                  <a:srgbClr val="0070C0"/>
                </a:solidFill>
              </a:rPr>
              <a:t>Three to five Churches (one as venue)</a:t>
            </a:r>
          </a:p>
          <a:p>
            <a:pPr lvl="1"/>
            <a:r>
              <a:rPr lang="en-US" sz="3200" dirty="0">
                <a:solidFill>
                  <a:srgbClr val="0070C0"/>
                </a:solidFill>
              </a:rPr>
              <a:t>$2000 - $3000 to pay for Materials and Travel</a:t>
            </a:r>
          </a:p>
          <a:p>
            <a:r>
              <a:rPr lang="en-US" sz="3200" dirty="0">
                <a:solidFill>
                  <a:srgbClr val="0070C0"/>
                </a:solidFill>
              </a:rPr>
              <a:t>NCJ/Conference UMM Supplies</a:t>
            </a:r>
          </a:p>
          <a:p>
            <a:pPr lvl="1"/>
            <a:r>
              <a:rPr lang="en-US" sz="3200" dirty="0">
                <a:solidFill>
                  <a:srgbClr val="0070C0"/>
                </a:solidFill>
              </a:rPr>
              <a:t>Agenda and Speakers</a:t>
            </a:r>
          </a:p>
          <a:p>
            <a:pPr lvl="1"/>
            <a:r>
              <a:rPr lang="en-US" sz="3200" dirty="0">
                <a:solidFill>
                  <a:srgbClr val="0070C0"/>
                </a:solidFill>
              </a:rPr>
              <a:t>Coordination and Marketing</a:t>
            </a:r>
          </a:p>
          <a:p>
            <a:pPr lvl="1"/>
            <a:r>
              <a:rPr lang="en-US" sz="3200" dirty="0">
                <a:solidFill>
                  <a:srgbClr val="0070C0"/>
                </a:solidFill>
              </a:rPr>
              <a:t>Follow-up and Leadership Training</a:t>
            </a:r>
          </a:p>
        </p:txBody>
      </p:sp>
      <p:sp>
        <p:nvSpPr>
          <p:cNvPr id="4" name="Date Placeholder 3">
            <a:extLst>
              <a:ext uri="{FF2B5EF4-FFF2-40B4-BE49-F238E27FC236}">
                <a16:creationId xmlns:a16="http://schemas.microsoft.com/office/drawing/2014/main" id="{DC10041D-D08B-3E4D-6557-89477925DE98}"/>
              </a:ext>
            </a:extLst>
          </p:cNvPr>
          <p:cNvSpPr>
            <a:spLocks noGrp="1"/>
          </p:cNvSpPr>
          <p:nvPr>
            <p:ph type="dt" sz="half" idx="10"/>
          </p:nvPr>
        </p:nvSpPr>
        <p:spPr/>
        <p:txBody>
          <a:bodyPr/>
          <a:lstStyle/>
          <a:p>
            <a:r>
              <a:rPr lang="en-US"/>
              <a:t>3/6/2025</a:t>
            </a:r>
          </a:p>
        </p:txBody>
      </p:sp>
      <p:sp>
        <p:nvSpPr>
          <p:cNvPr id="6" name="Slide Number Placeholder 5">
            <a:extLst>
              <a:ext uri="{FF2B5EF4-FFF2-40B4-BE49-F238E27FC236}">
                <a16:creationId xmlns:a16="http://schemas.microsoft.com/office/drawing/2014/main" id="{BA5F0E8C-97A8-18C1-C33E-4024B64F097D}"/>
              </a:ext>
            </a:extLst>
          </p:cNvPr>
          <p:cNvSpPr>
            <a:spLocks noGrp="1"/>
          </p:cNvSpPr>
          <p:nvPr>
            <p:ph type="sldNum" sz="quarter" idx="12"/>
          </p:nvPr>
        </p:nvSpPr>
        <p:spPr/>
        <p:txBody>
          <a:bodyPr/>
          <a:lstStyle/>
          <a:p>
            <a:fld id="{A7F6B731-AF87-4583-98BD-D8DE3F38B970}" type="slidenum">
              <a:rPr lang="en-US" smtClean="0"/>
              <a:t>18</a:t>
            </a:fld>
            <a:endParaRPr lang="en-US"/>
          </a:p>
        </p:txBody>
      </p:sp>
    </p:spTree>
    <p:extLst>
      <p:ext uri="{BB962C8B-B14F-4D97-AF65-F5344CB8AC3E}">
        <p14:creationId xmlns:p14="http://schemas.microsoft.com/office/powerpoint/2010/main" val="19848125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9F09F-A70F-29DC-E559-40B3CD42FDC8}"/>
              </a:ext>
            </a:extLst>
          </p:cNvPr>
          <p:cNvSpPr>
            <a:spLocks noGrp="1"/>
          </p:cNvSpPr>
          <p:nvPr>
            <p:ph type="title"/>
          </p:nvPr>
        </p:nvSpPr>
        <p:spPr>
          <a:xfrm>
            <a:off x="1614488" y="178070"/>
            <a:ext cx="10018713" cy="1752599"/>
          </a:xfrm>
        </p:spPr>
        <p:txBody>
          <a:bodyPr/>
          <a:lstStyle/>
          <a:p>
            <a:r>
              <a:rPr lang="en-US" b="1" u="sng" dirty="0">
                <a:solidFill>
                  <a:schemeClr val="accent1">
                    <a:lumMod val="75000"/>
                  </a:schemeClr>
                </a:solidFill>
              </a:rPr>
              <a:t>District Summit Pilot - Content</a:t>
            </a:r>
          </a:p>
        </p:txBody>
      </p:sp>
      <p:sp>
        <p:nvSpPr>
          <p:cNvPr id="3" name="Content Placeholder 2">
            <a:extLst>
              <a:ext uri="{FF2B5EF4-FFF2-40B4-BE49-F238E27FC236}">
                <a16:creationId xmlns:a16="http://schemas.microsoft.com/office/drawing/2014/main" id="{51B1F571-8774-765F-6C30-9B9F4017EAD5}"/>
              </a:ext>
            </a:extLst>
          </p:cNvPr>
          <p:cNvSpPr>
            <a:spLocks noGrp="1"/>
          </p:cNvSpPr>
          <p:nvPr>
            <p:ph idx="1"/>
          </p:nvPr>
        </p:nvSpPr>
        <p:spPr>
          <a:xfrm>
            <a:off x="1614488" y="2143125"/>
            <a:ext cx="9888535" cy="4257675"/>
          </a:xfrm>
        </p:spPr>
        <p:txBody>
          <a:bodyPr>
            <a:normAutofit fontScale="47500" lnSpcReduction="20000"/>
          </a:bodyPr>
          <a:lstStyle/>
          <a:p>
            <a:pPr marL="342900" marR="0" lvl="0" indent="-342900">
              <a:lnSpc>
                <a:spcPct val="115000"/>
              </a:lnSpc>
              <a:spcAft>
                <a:spcPts val="800"/>
              </a:spcAft>
              <a:buFont typeface="+mj-lt"/>
              <a:buAutoNum type="arabicPeriod"/>
              <a:tabLst>
                <a:tab pos="457200" algn="l"/>
              </a:tabLst>
            </a:pPr>
            <a:r>
              <a:rPr lang="en-US" sz="5900" b="1" kern="100" dirty="0">
                <a:solidFill>
                  <a:schemeClr val="accent1">
                    <a:lumMod val="75000"/>
                  </a:schemeClr>
                </a:solidFill>
                <a:effectLst/>
                <a:ea typeface="Aptos" panose="020B0004020202020204" pitchFamily="34" charset="0"/>
                <a:cs typeface="Times New Roman" panose="02020603050405020304" pitchFamily="18" charset="0"/>
              </a:rPr>
              <a:t>BOOK OF DISCIPLINE</a:t>
            </a:r>
            <a:r>
              <a:rPr lang="en-US" sz="5900" kern="100" dirty="0">
                <a:solidFill>
                  <a:schemeClr val="accent1">
                    <a:lumMod val="75000"/>
                  </a:schemeClr>
                </a:solidFill>
                <a:effectLst/>
                <a:ea typeface="Aptos" panose="020B0004020202020204" pitchFamily="34" charset="0"/>
                <a:cs typeface="Times New Roman" panose="02020603050405020304" pitchFamily="18" charset="0"/>
              </a:rPr>
              <a:t> - Short Summary</a:t>
            </a:r>
          </a:p>
          <a:p>
            <a:pPr marL="342900" marR="0" lvl="0" indent="-342900">
              <a:lnSpc>
                <a:spcPct val="115000"/>
              </a:lnSpc>
              <a:spcAft>
                <a:spcPts val="800"/>
              </a:spcAft>
              <a:buFont typeface="+mj-lt"/>
              <a:buAutoNum type="arabicPeriod"/>
              <a:tabLst>
                <a:tab pos="457200" algn="l"/>
              </a:tabLst>
            </a:pPr>
            <a:r>
              <a:rPr lang="en-US" sz="5900" b="1" kern="100" dirty="0">
                <a:solidFill>
                  <a:schemeClr val="accent1">
                    <a:lumMod val="75000"/>
                  </a:schemeClr>
                </a:solidFill>
                <a:effectLst/>
                <a:ea typeface="Aptos" panose="020B0004020202020204" pitchFamily="34" charset="0"/>
                <a:cs typeface="Times New Roman" panose="02020603050405020304" pitchFamily="18" charset="0"/>
              </a:rPr>
              <a:t>GCUMM-NACP</a:t>
            </a:r>
            <a:r>
              <a:rPr lang="en-US" sz="5900" kern="100" dirty="0">
                <a:solidFill>
                  <a:schemeClr val="accent1">
                    <a:lumMod val="75000"/>
                  </a:schemeClr>
                </a:solidFill>
                <a:effectLst/>
                <a:ea typeface="Aptos" panose="020B0004020202020204" pitchFamily="34" charset="0"/>
                <a:cs typeface="Times New Roman" panose="02020603050405020304" pitchFamily="18" charset="0"/>
              </a:rPr>
              <a:t> - Short Summary &amp; Connection [Org Charts]</a:t>
            </a:r>
          </a:p>
          <a:p>
            <a:pPr marL="342900" marR="0" lvl="0" indent="-342900">
              <a:lnSpc>
                <a:spcPct val="115000"/>
              </a:lnSpc>
              <a:spcAft>
                <a:spcPts val="800"/>
              </a:spcAft>
              <a:buFont typeface="+mj-lt"/>
              <a:buAutoNum type="arabicPeriod"/>
              <a:tabLst>
                <a:tab pos="457200" algn="l"/>
              </a:tabLst>
            </a:pPr>
            <a:r>
              <a:rPr lang="en-US" sz="5900" b="1" kern="100" dirty="0">
                <a:solidFill>
                  <a:schemeClr val="accent1">
                    <a:lumMod val="75000"/>
                  </a:schemeClr>
                </a:solidFill>
                <a:effectLst/>
                <a:ea typeface="Aptos" panose="020B0004020202020204" pitchFamily="34" charset="0"/>
                <a:cs typeface="Times New Roman" panose="02020603050405020304" pitchFamily="18" charset="0"/>
              </a:rPr>
              <a:t>VALUE TO LOCAL CHURCH</a:t>
            </a:r>
            <a:r>
              <a:rPr lang="en-US" sz="5900" kern="100" dirty="0">
                <a:solidFill>
                  <a:schemeClr val="accent1">
                    <a:lumMod val="75000"/>
                  </a:schemeClr>
                </a:solidFill>
                <a:effectLst/>
                <a:ea typeface="Aptos" panose="020B0004020202020204" pitchFamily="34" charset="0"/>
                <a:cs typeface="Times New Roman" panose="02020603050405020304" pitchFamily="18" charset="0"/>
              </a:rPr>
              <a:t> - Outline</a:t>
            </a:r>
          </a:p>
          <a:p>
            <a:pPr marL="342900" marR="0" lvl="0" indent="-342900">
              <a:lnSpc>
                <a:spcPct val="115000"/>
              </a:lnSpc>
              <a:spcAft>
                <a:spcPts val="800"/>
              </a:spcAft>
              <a:buFont typeface="+mj-lt"/>
              <a:buAutoNum type="arabicPeriod"/>
              <a:tabLst>
                <a:tab pos="457200" algn="l"/>
              </a:tabLst>
            </a:pPr>
            <a:r>
              <a:rPr lang="en-US" sz="5900" b="1" kern="100" dirty="0">
                <a:solidFill>
                  <a:schemeClr val="accent1">
                    <a:lumMod val="75000"/>
                  </a:schemeClr>
                </a:solidFill>
                <a:effectLst/>
                <a:ea typeface="Aptos" panose="020B0004020202020204" pitchFamily="34" charset="0"/>
                <a:cs typeface="Times New Roman" panose="02020603050405020304" pitchFamily="18" charset="0"/>
              </a:rPr>
              <a:t>TRAINING OVERVIEW</a:t>
            </a:r>
            <a:endParaRPr lang="en-US" sz="5900" kern="100" dirty="0">
              <a:solidFill>
                <a:schemeClr val="accent1">
                  <a:lumMod val="75000"/>
                </a:schemeClr>
              </a:solidFill>
              <a:effectLst/>
              <a:ea typeface="Aptos" panose="020B0004020202020204" pitchFamily="34" charset="0"/>
              <a:cs typeface="Times New Roman" panose="02020603050405020304" pitchFamily="18" charset="0"/>
            </a:endParaRPr>
          </a:p>
          <a:p>
            <a:pPr marL="342900" marR="0" lvl="0" indent="-342900">
              <a:lnSpc>
                <a:spcPct val="115000"/>
              </a:lnSpc>
              <a:spcAft>
                <a:spcPts val="800"/>
              </a:spcAft>
              <a:buFont typeface="+mj-lt"/>
              <a:buAutoNum type="arabicPeriod"/>
              <a:tabLst>
                <a:tab pos="457200" algn="l"/>
              </a:tabLst>
            </a:pPr>
            <a:r>
              <a:rPr lang="en-US" sz="5900" b="1" kern="100" dirty="0">
                <a:solidFill>
                  <a:schemeClr val="accent1">
                    <a:lumMod val="75000"/>
                  </a:schemeClr>
                </a:solidFill>
                <a:effectLst/>
                <a:ea typeface="Aptos" panose="020B0004020202020204" pitchFamily="34" charset="0"/>
                <a:cs typeface="Times New Roman" panose="02020603050405020304" pitchFamily="18" charset="0"/>
              </a:rPr>
              <a:t>OUTCOMES EXPECTED</a:t>
            </a:r>
            <a:r>
              <a:rPr lang="en-US" sz="5900" kern="100" dirty="0">
                <a:solidFill>
                  <a:schemeClr val="accent1">
                    <a:lumMod val="75000"/>
                  </a:schemeClr>
                </a:solidFill>
                <a:effectLst/>
                <a:ea typeface="Aptos" panose="020B0004020202020204" pitchFamily="34" charset="0"/>
                <a:cs typeface="Times New Roman" panose="02020603050405020304" pitchFamily="18" charset="0"/>
              </a:rPr>
              <a:t> - for local Church</a:t>
            </a:r>
          </a:p>
          <a:p>
            <a:pPr marL="342900" marR="0" lvl="0" indent="-342900">
              <a:lnSpc>
                <a:spcPct val="115000"/>
              </a:lnSpc>
              <a:spcAft>
                <a:spcPts val="800"/>
              </a:spcAft>
              <a:buFont typeface="+mj-lt"/>
              <a:buAutoNum type="arabicPeriod"/>
              <a:tabLst>
                <a:tab pos="457200" algn="l"/>
              </a:tabLst>
            </a:pPr>
            <a:r>
              <a:rPr lang="en-US" sz="5900" b="1" kern="100" dirty="0">
                <a:solidFill>
                  <a:schemeClr val="accent1">
                    <a:lumMod val="75000"/>
                  </a:schemeClr>
                </a:solidFill>
                <a:effectLst/>
                <a:ea typeface="Aptos" panose="020B0004020202020204" pitchFamily="34" charset="0"/>
                <a:cs typeface="Times New Roman" panose="02020603050405020304" pitchFamily="18" charset="0"/>
              </a:rPr>
              <a:t>RECRUITING/EXPLORING THE CALL</a:t>
            </a:r>
            <a:endParaRPr lang="en-US" sz="5900" kern="100" dirty="0">
              <a:solidFill>
                <a:schemeClr val="accent1">
                  <a:lumMod val="75000"/>
                </a:schemeClr>
              </a:solidFill>
              <a:effectLst/>
              <a:ea typeface="Aptos" panose="020B0004020202020204" pitchFamily="34" charset="0"/>
              <a:cs typeface="Times New Roman" panose="02020603050405020304" pitchFamily="18" charset="0"/>
            </a:endParaRPr>
          </a:p>
          <a:p>
            <a:pPr marL="342900" marR="0" lvl="0" indent="-342900">
              <a:lnSpc>
                <a:spcPct val="115000"/>
              </a:lnSpc>
              <a:spcAft>
                <a:spcPts val="800"/>
              </a:spcAft>
              <a:buFont typeface="+mj-lt"/>
              <a:buAutoNum type="arabicPeriod"/>
              <a:tabLst>
                <a:tab pos="457200" algn="l"/>
              </a:tabLst>
            </a:pPr>
            <a:r>
              <a:rPr lang="en-US" sz="5900" b="1" kern="100" dirty="0">
                <a:solidFill>
                  <a:schemeClr val="accent1">
                    <a:lumMod val="75000"/>
                  </a:schemeClr>
                </a:solidFill>
                <a:effectLst/>
                <a:ea typeface="Aptos" panose="020B0004020202020204" pitchFamily="34" charset="0"/>
                <a:cs typeface="Times New Roman" panose="02020603050405020304" pitchFamily="18" charset="0"/>
              </a:rPr>
              <a:t>RIGHT NEXT STEP</a:t>
            </a:r>
            <a:r>
              <a:rPr lang="en-US" sz="5900" kern="100" dirty="0">
                <a:solidFill>
                  <a:schemeClr val="accent1">
                    <a:lumMod val="75000"/>
                  </a:schemeClr>
                </a:solidFill>
                <a:effectLst/>
                <a:ea typeface="Aptos" panose="020B0004020202020204" pitchFamily="34" charset="0"/>
                <a:cs typeface="Times New Roman" panose="02020603050405020304" pitchFamily="18" charset="0"/>
              </a:rPr>
              <a:t> - for attendees. </a:t>
            </a:r>
          </a:p>
          <a:p>
            <a:endParaRPr lang="en-US" dirty="0"/>
          </a:p>
        </p:txBody>
      </p:sp>
      <p:sp>
        <p:nvSpPr>
          <p:cNvPr id="4" name="Date Placeholder 3">
            <a:extLst>
              <a:ext uri="{FF2B5EF4-FFF2-40B4-BE49-F238E27FC236}">
                <a16:creationId xmlns:a16="http://schemas.microsoft.com/office/drawing/2014/main" id="{EED5E877-3851-C7A6-D6AE-A3C962273DC7}"/>
              </a:ext>
            </a:extLst>
          </p:cNvPr>
          <p:cNvSpPr>
            <a:spLocks noGrp="1"/>
          </p:cNvSpPr>
          <p:nvPr>
            <p:ph type="dt" sz="half" idx="10"/>
          </p:nvPr>
        </p:nvSpPr>
        <p:spPr/>
        <p:txBody>
          <a:bodyPr/>
          <a:lstStyle/>
          <a:p>
            <a:r>
              <a:rPr lang="en-US"/>
              <a:t>3/6/2025</a:t>
            </a:r>
          </a:p>
        </p:txBody>
      </p:sp>
      <p:sp>
        <p:nvSpPr>
          <p:cNvPr id="6" name="Slide Number Placeholder 5">
            <a:extLst>
              <a:ext uri="{FF2B5EF4-FFF2-40B4-BE49-F238E27FC236}">
                <a16:creationId xmlns:a16="http://schemas.microsoft.com/office/drawing/2014/main" id="{E0B63288-7010-6F5F-CD92-72B9844D4F3B}"/>
              </a:ext>
            </a:extLst>
          </p:cNvPr>
          <p:cNvSpPr>
            <a:spLocks noGrp="1"/>
          </p:cNvSpPr>
          <p:nvPr>
            <p:ph type="sldNum" sz="quarter" idx="12"/>
          </p:nvPr>
        </p:nvSpPr>
        <p:spPr/>
        <p:txBody>
          <a:bodyPr/>
          <a:lstStyle/>
          <a:p>
            <a:fld id="{A7F6B731-AF87-4583-98BD-D8DE3F38B970}" type="slidenum">
              <a:rPr lang="en-US" smtClean="0"/>
              <a:t>19</a:t>
            </a:fld>
            <a:endParaRPr lang="en-US"/>
          </a:p>
        </p:txBody>
      </p:sp>
    </p:spTree>
    <p:extLst>
      <p:ext uri="{BB962C8B-B14F-4D97-AF65-F5344CB8AC3E}">
        <p14:creationId xmlns:p14="http://schemas.microsoft.com/office/powerpoint/2010/main" val="2746882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1A35E-D3E1-479B-ADB5-1A8C678E0B75}"/>
              </a:ext>
            </a:extLst>
          </p:cNvPr>
          <p:cNvSpPr>
            <a:spLocks noGrp="1"/>
          </p:cNvSpPr>
          <p:nvPr>
            <p:ph type="title"/>
          </p:nvPr>
        </p:nvSpPr>
        <p:spPr>
          <a:xfrm>
            <a:off x="913797" y="609602"/>
            <a:ext cx="10353761" cy="1281831"/>
          </a:xfrm>
        </p:spPr>
        <p:txBody>
          <a:bodyPr>
            <a:normAutofit/>
          </a:bodyPr>
          <a:lstStyle/>
          <a:p>
            <a:r>
              <a:rPr lang="en-US" sz="3800" b="1" dirty="0">
                <a:solidFill>
                  <a:srgbClr val="0070C0"/>
                </a:solidFill>
              </a:rPr>
              <a:t> GCUMM &amp; NACP</a:t>
            </a:r>
            <a:br>
              <a:rPr lang="en-US" sz="3800" b="1" dirty="0">
                <a:solidFill>
                  <a:srgbClr val="0070C0"/>
                </a:solidFill>
              </a:rPr>
            </a:br>
            <a:r>
              <a:rPr lang="en-US" sz="3800" b="1" dirty="0">
                <a:solidFill>
                  <a:srgbClr val="0070C0"/>
                </a:solidFill>
              </a:rPr>
              <a:t>United Methodist Men </a:t>
            </a:r>
          </a:p>
        </p:txBody>
      </p:sp>
      <p:sp>
        <p:nvSpPr>
          <p:cNvPr id="3" name="Content Placeholder 2">
            <a:extLst>
              <a:ext uri="{FF2B5EF4-FFF2-40B4-BE49-F238E27FC236}">
                <a16:creationId xmlns:a16="http://schemas.microsoft.com/office/drawing/2014/main" id="{E890E4D3-5F93-45C6-90ED-9E15C24FA098}"/>
              </a:ext>
            </a:extLst>
          </p:cNvPr>
          <p:cNvSpPr>
            <a:spLocks noGrp="1"/>
          </p:cNvSpPr>
          <p:nvPr>
            <p:ph idx="1"/>
          </p:nvPr>
        </p:nvSpPr>
        <p:spPr>
          <a:xfrm>
            <a:off x="2257424" y="2228850"/>
            <a:ext cx="9010133" cy="4329113"/>
          </a:xfrm>
        </p:spPr>
        <p:txBody>
          <a:bodyPr/>
          <a:lstStyle/>
          <a:p>
            <a:pPr marL="0" indent="0">
              <a:buNone/>
            </a:pPr>
            <a:r>
              <a:rPr lang="en-US" sz="3850" b="1" dirty="0">
                <a:solidFill>
                  <a:srgbClr val="0070C0"/>
                </a:solidFill>
              </a:rPr>
              <a:t>              </a:t>
            </a:r>
            <a:r>
              <a:rPr lang="en-US" sz="3850" b="1" u="sng" dirty="0">
                <a:solidFill>
                  <a:srgbClr val="0070C0"/>
                </a:solidFill>
              </a:rPr>
              <a:t>Mission Statement</a:t>
            </a:r>
          </a:p>
          <a:p>
            <a:pPr marL="0" indent="0">
              <a:buNone/>
            </a:pPr>
            <a:r>
              <a:rPr lang="en-US" sz="3600" i="1" dirty="0">
                <a:solidFill>
                  <a:srgbClr val="0070C0"/>
                </a:solidFill>
              </a:rPr>
              <a:t>Ensure that every male United Methodist has a credible opportunity to meet, know and serve Jesus Christ so he becomes an effective disciple of Jesus Christ serving his family, church, community and Scouting ministries.</a:t>
            </a:r>
          </a:p>
        </p:txBody>
      </p:sp>
      <p:sp>
        <p:nvSpPr>
          <p:cNvPr id="4" name="Date Placeholder 3">
            <a:extLst>
              <a:ext uri="{FF2B5EF4-FFF2-40B4-BE49-F238E27FC236}">
                <a16:creationId xmlns:a16="http://schemas.microsoft.com/office/drawing/2014/main" id="{9956A312-CE21-53D8-A170-9537932ED841}"/>
              </a:ext>
            </a:extLst>
          </p:cNvPr>
          <p:cNvSpPr>
            <a:spLocks noGrp="1"/>
          </p:cNvSpPr>
          <p:nvPr>
            <p:ph type="dt" sz="half" idx="10"/>
          </p:nvPr>
        </p:nvSpPr>
        <p:spPr/>
        <p:txBody>
          <a:bodyPr/>
          <a:lstStyle/>
          <a:p>
            <a:r>
              <a:rPr lang="en-US"/>
              <a:t>3/6/2025</a:t>
            </a:r>
          </a:p>
        </p:txBody>
      </p:sp>
      <p:sp>
        <p:nvSpPr>
          <p:cNvPr id="6" name="Slide Number Placeholder 5">
            <a:extLst>
              <a:ext uri="{FF2B5EF4-FFF2-40B4-BE49-F238E27FC236}">
                <a16:creationId xmlns:a16="http://schemas.microsoft.com/office/drawing/2014/main" id="{1715B852-A5EB-DBBE-09BB-5EAF6FE48F33}"/>
              </a:ext>
            </a:extLst>
          </p:cNvPr>
          <p:cNvSpPr>
            <a:spLocks noGrp="1"/>
          </p:cNvSpPr>
          <p:nvPr>
            <p:ph type="sldNum" sz="quarter" idx="12"/>
          </p:nvPr>
        </p:nvSpPr>
        <p:spPr/>
        <p:txBody>
          <a:bodyPr/>
          <a:lstStyle/>
          <a:p>
            <a:fld id="{A7F6B731-AF87-4583-98BD-D8DE3F38B970}" type="slidenum">
              <a:rPr lang="en-US" smtClean="0"/>
              <a:t>2</a:t>
            </a:fld>
            <a:endParaRPr lang="en-US"/>
          </a:p>
        </p:txBody>
      </p:sp>
    </p:spTree>
    <p:extLst>
      <p:ext uri="{BB962C8B-B14F-4D97-AF65-F5344CB8AC3E}">
        <p14:creationId xmlns:p14="http://schemas.microsoft.com/office/powerpoint/2010/main" val="26338315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96CCE-F64F-4E17-8A72-B2DE9E17CC02}"/>
              </a:ext>
            </a:extLst>
          </p:cNvPr>
          <p:cNvSpPr>
            <a:spLocks noGrp="1"/>
          </p:cNvSpPr>
          <p:nvPr>
            <p:ph type="ctrTitle"/>
          </p:nvPr>
        </p:nvSpPr>
        <p:spPr>
          <a:xfrm>
            <a:off x="913797" y="927100"/>
            <a:ext cx="3418767" cy="4616451"/>
          </a:xfrm>
        </p:spPr>
        <p:txBody>
          <a:bodyPr vert="horz" lIns="91440" tIns="45720" rIns="91440" bIns="45720" rtlCol="0" anchor="ctr">
            <a:normAutofit/>
          </a:bodyPr>
          <a:lstStyle/>
          <a:p>
            <a:r>
              <a:rPr lang="en-US" sz="4400" b="1" u="sng" dirty="0">
                <a:solidFill>
                  <a:srgbClr val="0070C0"/>
                </a:solidFill>
              </a:rPr>
              <a:t>Plans</a:t>
            </a:r>
            <a:endParaRPr lang="en-US" sz="4400" b="1" u="sng" dirty="0"/>
          </a:p>
        </p:txBody>
      </p:sp>
      <p:sp>
        <p:nvSpPr>
          <p:cNvPr id="3" name="Subtitle 2">
            <a:extLst>
              <a:ext uri="{FF2B5EF4-FFF2-40B4-BE49-F238E27FC236}">
                <a16:creationId xmlns:a16="http://schemas.microsoft.com/office/drawing/2014/main" id="{57D64213-2045-41C6-B0C9-03FFAFE84625}"/>
              </a:ext>
            </a:extLst>
          </p:cNvPr>
          <p:cNvSpPr>
            <a:spLocks noGrp="1"/>
          </p:cNvSpPr>
          <p:nvPr>
            <p:ph type="subTitle" idx="1"/>
          </p:nvPr>
        </p:nvSpPr>
        <p:spPr>
          <a:xfrm>
            <a:off x="4986676" y="1392703"/>
            <a:ext cx="6291528" cy="5056357"/>
          </a:xfrm>
        </p:spPr>
        <p:txBody>
          <a:bodyPr vert="horz" lIns="91440" tIns="45720" rIns="91440" bIns="45720" rtlCol="0" anchor="ctr">
            <a:normAutofit/>
          </a:bodyPr>
          <a:lstStyle/>
          <a:p>
            <a:pPr marL="1142983" lvl="1" indent="-342891" algn="l">
              <a:buFont typeface="Arial" panose="020B0604020202020204" pitchFamily="34" charset="0"/>
              <a:buChar char="•"/>
            </a:pPr>
            <a:r>
              <a:rPr lang="en-US" sz="3100" b="1" dirty="0">
                <a:solidFill>
                  <a:srgbClr val="0070C0"/>
                </a:solidFill>
              </a:rPr>
              <a:t> Tools</a:t>
            </a:r>
          </a:p>
          <a:p>
            <a:pPr marL="1142971" lvl="1" indent="-342891" algn="l">
              <a:buFont typeface="Arial" panose="020B0604020202020204" pitchFamily="34" charset="0"/>
              <a:buChar char="•"/>
            </a:pPr>
            <a:r>
              <a:rPr lang="en-US" sz="3200" b="1" dirty="0">
                <a:solidFill>
                  <a:srgbClr val="0070C0"/>
                </a:solidFill>
              </a:rPr>
              <a:t>Find Prospects</a:t>
            </a:r>
          </a:p>
          <a:p>
            <a:pPr marL="1142971" lvl="1" indent="-342891" algn="l">
              <a:buFont typeface="Arial" panose="020B0604020202020204" pitchFamily="34" charset="0"/>
              <a:buChar char="•"/>
            </a:pPr>
            <a:r>
              <a:rPr lang="en-US" sz="3200" b="1" dirty="0">
                <a:solidFill>
                  <a:srgbClr val="0070C0"/>
                </a:solidFill>
              </a:rPr>
              <a:t>Standard Presentation</a:t>
            </a:r>
          </a:p>
          <a:p>
            <a:pPr marL="1142971" lvl="1" indent="-342891" algn="l">
              <a:buFont typeface="Arial" panose="020B0604020202020204" pitchFamily="34" charset="0"/>
              <a:buChar char="•"/>
            </a:pPr>
            <a:r>
              <a:rPr lang="en-US" sz="3200" b="1" dirty="0">
                <a:solidFill>
                  <a:srgbClr val="0070C0"/>
                </a:solidFill>
              </a:rPr>
              <a:t>Follow up Process</a:t>
            </a:r>
          </a:p>
          <a:p>
            <a:pPr marL="1142971" lvl="1" indent="-342891" algn="l">
              <a:buFont typeface="Arial" panose="020B0604020202020204" pitchFamily="34" charset="0"/>
              <a:buChar char="•"/>
            </a:pPr>
            <a:r>
              <a:rPr lang="en-US" sz="3200" b="1" dirty="0">
                <a:solidFill>
                  <a:srgbClr val="0070C0"/>
                </a:solidFill>
              </a:rPr>
              <a:t>Smart Goals</a:t>
            </a:r>
          </a:p>
          <a:p>
            <a:pPr marL="800080" lvl="1" algn="l"/>
            <a:endParaRPr lang="en-US" b="1" dirty="0">
              <a:solidFill>
                <a:srgbClr val="0070C0"/>
              </a:solidFill>
            </a:endParaRPr>
          </a:p>
          <a:p>
            <a:pPr marL="571486" indent="-228594" algn="l">
              <a:buFont typeface="Arial" panose="020B0604020202020204" pitchFamily="34" charset="0"/>
              <a:buChar char="•"/>
            </a:pPr>
            <a:endParaRPr lang="en-US" b="1" dirty="0">
              <a:solidFill>
                <a:srgbClr val="0070C0"/>
              </a:solidFill>
            </a:endParaRPr>
          </a:p>
          <a:p>
            <a:pPr marL="1028674" lvl="1" indent="-228594" algn="l">
              <a:buFont typeface="Arial" panose="020B0604020202020204" pitchFamily="34" charset="0"/>
              <a:buChar char="•"/>
            </a:pPr>
            <a:endParaRPr lang="en-US" b="1" dirty="0">
              <a:solidFill>
                <a:srgbClr val="0070C0"/>
              </a:solidFill>
            </a:endParaRPr>
          </a:p>
          <a:p>
            <a:pPr indent="-228594" algn="l">
              <a:buFont typeface="Arial" panose="020B0604020202020204" pitchFamily="34" charset="0"/>
              <a:buChar char="•"/>
            </a:pPr>
            <a:endParaRPr lang="en-US" dirty="0">
              <a:solidFill>
                <a:srgbClr val="0070C0"/>
              </a:solidFill>
            </a:endParaRPr>
          </a:p>
        </p:txBody>
      </p:sp>
      <p:sp>
        <p:nvSpPr>
          <p:cNvPr id="4" name="Date Placeholder 3">
            <a:extLst>
              <a:ext uri="{FF2B5EF4-FFF2-40B4-BE49-F238E27FC236}">
                <a16:creationId xmlns:a16="http://schemas.microsoft.com/office/drawing/2014/main" id="{22261405-0AA5-F415-D434-942028706EDE}"/>
              </a:ext>
            </a:extLst>
          </p:cNvPr>
          <p:cNvSpPr>
            <a:spLocks noGrp="1"/>
          </p:cNvSpPr>
          <p:nvPr>
            <p:ph type="dt" sz="half" idx="10"/>
          </p:nvPr>
        </p:nvSpPr>
        <p:spPr/>
        <p:txBody>
          <a:bodyPr/>
          <a:lstStyle/>
          <a:p>
            <a:r>
              <a:rPr lang="en-US"/>
              <a:t>3/6/2025</a:t>
            </a:r>
          </a:p>
        </p:txBody>
      </p:sp>
      <p:sp>
        <p:nvSpPr>
          <p:cNvPr id="6" name="Slide Number Placeholder 5">
            <a:extLst>
              <a:ext uri="{FF2B5EF4-FFF2-40B4-BE49-F238E27FC236}">
                <a16:creationId xmlns:a16="http://schemas.microsoft.com/office/drawing/2014/main" id="{A293755D-F414-DC55-6A4A-404EC2B8E014}"/>
              </a:ext>
            </a:extLst>
          </p:cNvPr>
          <p:cNvSpPr>
            <a:spLocks noGrp="1"/>
          </p:cNvSpPr>
          <p:nvPr>
            <p:ph type="sldNum" sz="quarter" idx="12"/>
          </p:nvPr>
        </p:nvSpPr>
        <p:spPr/>
        <p:txBody>
          <a:bodyPr/>
          <a:lstStyle/>
          <a:p>
            <a:fld id="{A7F6B731-AF87-4583-98BD-D8DE3F38B970}" type="slidenum">
              <a:rPr lang="en-US" smtClean="0"/>
              <a:t>20</a:t>
            </a:fld>
            <a:endParaRPr lang="en-US"/>
          </a:p>
        </p:txBody>
      </p:sp>
    </p:spTree>
    <p:extLst>
      <p:ext uri="{BB962C8B-B14F-4D97-AF65-F5344CB8AC3E}">
        <p14:creationId xmlns:p14="http://schemas.microsoft.com/office/powerpoint/2010/main" val="36593080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96CCE-F64F-4E17-8A72-B2DE9E17CC02}"/>
              </a:ext>
            </a:extLst>
          </p:cNvPr>
          <p:cNvSpPr>
            <a:spLocks noGrp="1"/>
          </p:cNvSpPr>
          <p:nvPr>
            <p:ph type="ctrTitle"/>
          </p:nvPr>
        </p:nvSpPr>
        <p:spPr>
          <a:xfrm>
            <a:off x="1099601" y="285753"/>
            <a:ext cx="8574623" cy="956451"/>
          </a:xfrm>
        </p:spPr>
        <p:txBody>
          <a:bodyPr>
            <a:normAutofit/>
          </a:bodyPr>
          <a:lstStyle/>
          <a:p>
            <a:pPr algn="ctr"/>
            <a:r>
              <a:rPr lang="en-US" sz="3600" b="1" u="sng" dirty="0">
                <a:solidFill>
                  <a:srgbClr val="0070C0"/>
                </a:solidFill>
              </a:rPr>
              <a:t>Recruitment SMART GOALS:</a:t>
            </a:r>
          </a:p>
        </p:txBody>
      </p:sp>
      <p:sp>
        <p:nvSpPr>
          <p:cNvPr id="3" name="Subtitle 2">
            <a:extLst>
              <a:ext uri="{FF2B5EF4-FFF2-40B4-BE49-F238E27FC236}">
                <a16:creationId xmlns:a16="http://schemas.microsoft.com/office/drawing/2014/main" id="{57D64213-2045-41C6-B0C9-03FFAFE84625}"/>
              </a:ext>
            </a:extLst>
          </p:cNvPr>
          <p:cNvSpPr>
            <a:spLocks noGrp="1"/>
          </p:cNvSpPr>
          <p:nvPr>
            <p:ph type="subTitle" idx="1"/>
          </p:nvPr>
        </p:nvSpPr>
        <p:spPr>
          <a:xfrm>
            <a:off x="2743200" y="1535502"/>
            <a:ext cx="9448800" cy="5322498"/>
          </a:xfrm>
          <a:solidFill>
            <a:schemeClr val="bg1"/>
          </a:solidFill>
        </p:spPr>
        <p:txBody>
          <a:bodyPr>
            <a:normAutofit/>
          </a:bodyPr>
          <a:lstStyle/>
          <a:p>
            <a:pPr marL="457200" indent="-457200" algn="l">
              <a:buFont typeface="Arial" panose="020B0604020202020204" pitchFamily="34" charset="0"/>
              <a:buChar char="•"/>
            </a:pPr>
            <a:r>
              <a:rPr lang="en-US" sz="3600" b="1" dirty="0">
                <a:solidFill>
                  <a:srgbClr val="0070C0"/>
                </a:solidFill>
              </a:rPr>
              <a:t>Specific and Detailed- </a:t>
            </a:r>
            <a:r>
              <a:rPr lang="en-US" sz="2800" b="1" dirty="0">
                <a:solidFill>
                  <a:srgbClr val="0070C0"/>
                </a:solidFill>
              </a:rPr>
              <a:t>who, what, where, how, when</a:t>
            </a:r>
            <a:endParaRPr lang="en-US" sz="3600" b="1" dirty="0">
              <a:solidFill>
                <a:srgbClr val="0070C0"/>
              </a:solidFill>
            </a:endParaRPr>
          </a:p>
          <a:p>
            <a:pPr marL="457200" indent="-457200" algn="l">
              <a:buFont typeface="Arial" panose="020B0604020202020204" pitchFamily="34" charset="0"/>
              <a:buChar char="•"/>
            </a:pPr>
            <a:r>
              <a:rPr lang="en-US" sz="3600" b="1" dirty="0">
                <a:solidFill>
                  <a:srgbClr val="0070C0"/>
                </a:solidFill>
              </a:rPr>
              <a:t>Measurable - </a:t>
            </a:r>
            <a:r>
              <a:rPr lang="en-US" sz="2800" b="1" dirty="0">
                <a:solidFill>
                  <a:srgbClr val="0070C0"/>
                </a:solidFill>
              </a:rPr>
              <a:t>measure/track your progress</a:t>
            </a:r>
          </a:p>
          <a:p>
            <a:pPr marL="457200" indent="-457200" algn="l">
              <a:buFont typeface="Arial" panose="020B0604020202020204" pitchFamily="34" charset="0"/>
              <a:buChar char="•"/>
            </a:pPr>
            <a:r>
              <a:rPr lang="en-US" sz="3600" b="1" dirty="0">
                <a:solidFill>
                  <a:srgbClr val="0070C0"/>
                </a:solidFill>
              </a:rPr>
              <a:t>Attainable - </a:t>
            </a:r>
            <a:r>
              <a:rPr lang="en-US" sz="2800" b="1" dirty="0">
                <a:solidFill>
                  <a:srgbClr val="0070C0"/>
                </a:solidFill>
              </a:rPr>
              <a:t>what additional resources needed for success</a:t>
            </a:r>
          </a:p>
          <a:p>
            <a:pPr marL="457200" indent="-457200" algn="l">
              <a:buFont typeface="Arial" panose="020B0604020202020204" pitchFamily="34" charset="0"/>
              <a:buChar char="•"/>
            </a:pPr>
            <a:r>
              <a:rPr lang="en-US" sz="3600" b="1" dirty="0">
                <a:solidFill>
                  <a:srgbClr val="0070C0"/>
                </a:solidFill>
              </a:rPr>
              <a:t>Relevant </a:t>
            </a:r>
            <a:r>
              <a:rPr lang="en-US" sz="2800" b="1" dirty="0">
                <a:solidFill>
                  <a:srgbClr val="0070C0"/>
                </a:solidFill>
              </a:rPr>
              <a:t>- why is important to reach this goal?</a:t>
            </a:r>
            <a:endParaRPr lang="en-US" sz="3600" b="1" dirty="0">
              <a:solidFill>
                <a:srgbClr val="0070C0"/>
              </a:solidFill>
            </a:endParaRPr>
          </a:p>
          <a:p>
            <a:pPr marL="457200" indent="-457200" algn="l">
              <a:buFont typeface="Arial" panose="020B0604020202020204" pitchFamily="34" charset="0"/>
              <a:buChar char="•"/>
            </a:pPr>
            <a:r>
              <a:rPr lang="en-US" sz="3600" b="1" dirty="0">
                <a:solidFill>
                  <a:srgbClr val="0070C0"/>
                </a:solidFill>
              </a:rPr>
              <a:t>Timely - </a:t>
            </a:r>
            <a:r>
              <a:rPr lang="en-US" sz="2800" b="1" dirty="0">
                <a:solidFill>
                  <a:srgbClr val="0070C0"/>
                </a:solidFill>
              </a:rPr>
              <a:t>put a deadline to achieve your goal</a:t>
            </a:r>
            <a:endParaRPr lang="en-US" sz="3600" b="1" dirty="0">
              <a:solidFill>
                <a:srgbClr val="0070C0"/>
              </a:solidFill>
            </a:endParaRPr>
          </a:p>
          <a:p>
            <a:pPr marL="457188" lvl="1" algn="l"/>
            <a:endParaRPr lang="en-US" sz="3900" b="1" dirty="0">
              <a:solidFill>
                <a:srgbClr val="0070C0"/>
              </a:solidFill>
            </a:endParaRPr>
          </a:p>
          <a:p>
            <a:pPr marL="1028674" lvl="1" indent="-571486" algn="l">
              <a:buFont typeface="Arial" panose="020B0604020202020204" pitchFamily="34" charset="0"/>
              <a:buChar char="•"/>
            </a:pPr>
            <a:endParaRPr lang="en-US" sz="3900" b="1" dirty="0"/>
          </a:p>
          <a:p>
            <a:pPr marL="1028674" lvl="1" indent="-571486" algn="l">
              <a:buFont typeface="Arial" panose="020B0604020202020204" pitchFamily="34" charset="0"/>
              <a:buChar char="•"/>
            </a:pPr>
            <a:endParaRPr lang="en-US" sz="3900" b="1" dirty="0"/>
          </a:p>
          <a:p>
            <a:pPr algn="ctr"/>
            <a:endParaRPr lang="en-US" dirty="0"/>
          </a:p>
        </p:txBody>
      </p:sp>
      <p:sp>
        <p:nvSpPr>
          <p:cNvPr id="4" name="Date Placeholder 3">
            <a:extLst>
              <a:ext uri="{FF2B5EF4-FFF2-40B4-BE49-F238E27FC236}">
                <a16:creationId xmlns:a16="http://schemas.microsoft.com/office/drawing/2014/main" id="{7459B74D-2807-113E-91E3-342E5A7419C7}"/>
              </a:ext>
            </a:extLst>
          </p:cNvPr>
          <p:cNvSpPr>
            <a:spLocks noGrp="1"/>
          </p:cNvSpPr>
          <p:nvPr>
            <p:ph type="dt" sz="half" idx="10"/>
          </p:nvPr>
        </p:nvSpPr>
        <p:spPr/>
        <p:txBody>
          <a:bodyPr/>
          <a:lstStyle/>
          <a:p>
            <a:r>
              <a:rPr lang="en-US"/>
              <a:t>3/6/2025</a:t>
            </a:r>
          </a:p>
        </p:txBody>
      </p:sp>
      <p:sp>
        <p:nvSpPr>
          <p:cNvPr id="6" name="Slide Number Placeholder 5">
            <a:extLst>
              <a:ext uri="{FF2B5EF4-FFF2-40B4-BE49-F238E27FC236}">
                <a16:creationId xmlns:a16="http://schemas.microsoft.com/office/drawing/2014/main" id="{6C534DE3-BD76-51DD-1B2B-C5EEDDD15C31}"/>
              </a:ext>
            </a:extLst>
          </p:cNvPr>
          <p:cNvSpPr>
            <a:spLocks noGrp="1"/>
          </p:cNvSpPr>
          <p:nvPr>
            <p:ph type="sldNum" sz="quarter" idx="12"/>
          </p:nvPr>
        </p:nvSpPr>
        <p:spPr/>
        <p:txBody>
          <a:bodyPr/>
          <a:lstStyle/>
          <a:p>
            <a:fld id="{A7F6B731-AF87-4583-98BD-D8DE3F38B970}" type="slidenum">
              <a:rPr lang="en-US" smtClean="0"/>
              <a:t>21</a:t>
            </a:fld>
            <a:endParaRPr lang="en-US"/>
          </a:p>
        </p:txBody>
      </p:sp>
    </p:spTree>
    <p:extLst>
      <p:ext uri="{BB962C8B-B14F-4D97-AF65-F5344CB8AC3E}">
        <p14:creationId xmlns:p14="http://schemas.microsoft.com/office/powerpoint/2010/main" val="33486259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96CCE-F64F-4E17-8A72-B2DE9E17CC02}"/>
              </a:ext>
            </a:extLst>
          </p:cNvPr>
          <p:cNvSpPr>
            <a:spLocks noGrp="1"/>
          </p:cNvSpPr>
          <p:nvPr>
            <p:ph type="ctrTitle"/>
          </p:nvPr>
        </p:nvSpPr>
        <p:spPr>
          <a:xfrm>
            <a:off x="1526322" y="390526"/>
            <a:ext cx="7858342" cy="1390649"/>
          </a:xfrm>
        </p:spPr>
        <p:txBody>
          <a:bodyPr>
            <a:normAutofit/>
          </a:bodyPr>
          <a:lstStyle/>
          <a:p>
            <a:pPr algn="ctr"/>
            <a:r>
              <a:rPr lang="en-US" sz="4400" b="1" u="sng" dirty="0">
                <a:solidFill>
                  <a:srgbClr val="0070C0"/>
                </a:solidFill>
              </a:rPr>
              <a:t>Follow Up</a:t>
            </a:r>
          </a:p>
        </p:txBody>
      </p:sp>
      <p:sp>
        <p:nvSpPr>
          <p:cNvPr id="3" name="Subtitle 2">
            <a:extLst>
              <a:ext uri="{FF2B5EF4-FFF2-40B4-BE49-F238E27FC236}">
                <a16:creationId xmlns:a16="http://schemas.microsoft.com/office/drawing/2014/main" id="{57D64213-2045-41C6-B0C9-03FFAFE84625}"/>
              </a:ext>
            </a:extLst>
          </p:cNvPr>
          <p:cNvSpPr>
            <a:spLocks noGrp="1"/>
          </p:cNvSpPr>
          <p:nvPr>
            <p:ph type="subTitle" idx="1"/>
          </p:nvPr>
        </p:nvSpPr>
        <p:spPr>
          <a:xfrm>
            <a:off x="3563814" y="1676401"/>
            <a:ext cx="6142893" cy="3400425"/>
          </a:xfrm>
        </p:spPr>
        <p:txBody>
          <a:bodyPr>
            <a:normAutofit fontScale="92500" lnSpcReduction="20000"/>
          </a:bodyPr>
          <a:lstStyle/>
          <a:p>
            <a:pPr algn="l"/>
            <a:endParaRPr lang="en-US" sz="4000" b="1" dirty="0"/>
          </a:p>
          <a:p>
            <a:pPr marL="571486" indent="-571486" algn="l">
              <a:buFont typeface="Arial" panose="020B0604020202020204" pitchFamily="34" charset="0"/>
              <a:buChar char="•"/>
            </a:pPr>
            <a:r>
              <a:rPr lang="en-US" sz="4200" b="1" dirty="0">
                <a:solidFill>
                  <a:srgbClr val="0070C0"/>
                </a:solidFill>
              </a:rPr>
              <a:t>Schedule Team Meetings</a:t>
            </a:r>
          </a:p>
          <a:p>
            <a:pPr marL="571485" indent="-571486" algn="l">
              <a:buFont typeface="Arial" panose="020B0604020202020204" pitchFamily="34" charset="0"/>
              <a:buChar char="•"/>
            </a:pPr>
            <a:r>
              <a:rPr lang="en-US" sz="4300" b="1" dirty="0">
                <a:solidFill>
                  <a:srgbClr val="0070C0"/>
                </a:solidFill>
              </a:rPr>
              <a:t>Smart Goal Worksheet</a:t>
            </a:r>
          </a:p>
          <a:p>
            <a:pPr marL="571485" indent="-571486" algn="l">
              <a:buFont typeface="Arial" panose="020B0604020202020204" pitchFamily="34" charset="0"/>
              <a:buChar char="•"/>
            </a:pPr>
            <a:r>
              <a:rPr lang="en-US" sz="4200" b="1" dirty="0">
                <a:solidFill>
                  <a:srgbClr val="0070C0"/>
                </a:solidFill>
              </a:rPr>
              <a:t>Recruiting Team</a:t>
            </a:r>
          </a:p>
          <a:p>
            <a:pPr marL="571486" indent="-571486" algn="l">
              <a:buFont typeface="Arial" panose="020B0604020202020204" pitchFamily="34" charset="0"/>
              <a:buChar char="•"/>
            </a:pPr>
            <a:r>
              <a:rPr lang="en-US" sz="4200" b="1" dirty="0">
                <a:solidFill>
                  <a:srgbClr val="0070C0"/>
                </a:solidFill>
              </a:rPr>
              <a:t>Schedule Training</a:t>
            </a:r>
          </a:p>
        </p:txBody>
      </p:sp>
      <p:sp>
        <p:nvSpPr>
          <p:cNvPr id="4" name="Date Placeholder 3">
            <a:extLst>
              <a:ext uri="{FF2B5EF4-FFF2-40B4-BE49-F238E27FC236}">
                <a16:creationId xmlns:a16="http://schemas.microsoft.com/office/drawing/2014/main" id="{52A1864A-FB90-563F-7AC6-4893242358F0}"/>
              </a:ext>
            </a:extLst>
          </p:cNvPr>
          <p:cNvSpPr>
            <a:spLocks noGrp="1"/>
          </p:cNvSpPr>
          <p:nvPr>
            <p:ph type="dt" sz="half" idx="10"/>
          </p:nvPr>
        </p:nvSpPr>
        <p:spPr/>
        <p:txBody>
          <a:bodyPr/>
          <a:lstStyle/>
          <a:p>
            <a:r>
              <a:rPr lang="en-US"/>
              <a:t>3/6/2025</a:t>
            </a:r>
          </a:p>
        </p:txBody>
      </p:sp>
      <p:sp>
        <p:nvSpPr>
          <p:cNvPr id="6" name="Slide Number Placeholder 5">
            <a:extLst>
              <a:ext uri="{FF2B5EF4-FFF2-40B4-BE49-F238E27FC236}">
                <a16:creationId xmlns:a16="http://schemas.microsoft.com/office/drawing/2014/main" id="{B437EF31-3652-0605-96BA-D211211A7C12}"/>
              </a:ext>
            </a:extLst>
          </p:cNvPr>
          <p:cNvSpPr>
            <a:spLocks noGrp="1"/>
          </p:cNvSpPr>
          <p:nvPr>
            <p:ph type="sldNum" sz="quarter" idx="12"/>
          </p:nvPr>
        </p:nvSpPr>
        <p:spPr/>
        <p:txBody>
          <a:bodyPr/>
          <a:lstStyle/>
          <a:p>
            <a:fld id="{A7F6B731-AF87-4583-98BD-D8DE3F38B970}" type="slidenum">
              <a:rPr lang="en-US" smtClean="0"/>
              <a:t>22</a:t>
            </a:fld>
            <a:endParaRPr lang="en-US"/>
          </a:p>
        </p:txBody>
      </p:sp>
    </p:spTree>
    <p:extLst>
      <p:ext uri="{BB962C8B-B14F-4D97-AF65-F5344CB8AC3E}">
        <p14:creationId xmlns:p14="http://schemas.microsoft.com/office/powerpoint/2010/main" val="19847689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agram&#10;&#10;Description automatically generated">
            <a:extLst>
              <a:ext uri="{FF2B5EF4-FFF2-40B4-BE49-F238E27FC236}">
                <a16:creationId xmlns:a16="http://schemas.microsoft.com/office/drawing/2014/main" id="{7C7BF6EE-0791-4CA4-81FD-0D0DD36F60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2" name="Date Placeholder 1">
            <a:extLst>
              <a:ext uri="{FF2B5EF4-FFF2-40B4-BE49-F238E27FC236}">
                <a16:creationId xmlns:a16="http://schemas.microsoft.com/office/drawing/2014/main" id="{1C903960-32A8-9270-5EEF-FA088F046D05}"/>
              </a:ext>
            </a:extLst>
          </p:cNvPr>
          <p:cNvSpPr>
            <a:spLocks noGrp="1"/>
          </p:cNvSpPr>
          <p:nvPr>
            <p:ph type="dt" sz="half" idx="10"/>
          </p:nvPr>
        </p:nvSpPr>
        <p:spPr/>
        <p:txBody>
          <a:bodyPr/>
          <a:lstStyle/>
          <a:p>
            <a:r>
              <a:rPr lang="en-US"/>
              <a:t>3/6/2025</a:t>
            </a:r>
          </a:p>
        </p:txBody>
      </p:sp>
      <p:sp>
        <p:nvSpPr>
          <p:cNvPr id="5" name="Slide Number Placeholder 4">
            <a:extLst>
              <a:ext uri="{FF2B5EF4-FFF2-40B4-BE49-F238E27FC236}">
                <a16:creationId xmlns:a16="http://schemas.microsoft.com/office/drawing/2014/main" id="{A5295D88-8582-EDB1-FBD7-E86886A5F4D7}"/>
              </a:ext>
            </a:extLst>
          </p:cNvPr>
          <p:cNvSpPr>
            <a:spLocks noGrp="1"/>
          </p:cNvSpPr>
          <p:nvPr>
            <p:ph type="sldNum" sz="quarter" idx="12"/>
          </p:nvPr>
        </p:nvSpPr>
        <p:spPr/>
        <p:txBody>
          <a:bodyPr/>
          <a:lstStyle/>
          <a:p>
            <a:fld id="{A7F6B731-AF87-4583-98BD-D8DE3F38B970}" type="slidenum">
              <a:rPr lang="en-US" smtClean="0"/>
              <a:t>23</a:t>
            </a:fld>
            <a:endParaRPr lang="en-US"/>
          </a:p>
        </p:txBody>
      </p:sp>
    </p:spTree>
    <p:extLst>
      <p:ext uri="{BB962C8B-B14F-4D97-AF65-F5344CB8AC3E}">
        <p14:creationId xmlns:p14="http://schemas.microsoft.com/office/powerpoint/2010/main" val="10702478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8F51A-43BF-482E-8C46-F78B19E84A96}"/>
              </a:ext>
            </a:extLst>
          </p:cNvPr>
          <p:cNvSpPr>
            <a:spLocks noGrp="1"/>
          </p:cNvSpPr>
          <p:nvPr>
            <p:ph type="title"/>
          </p:nvPr>
        </p:nvSpPr>
        <p:spPr>
          <a:xfrm>
            <a:off x="542926" y="942535"/>
            <a:ext cx="10823770" cy="1308296"/>
          </a:xfrm>
        </p:spPr>
        <p:txBody>
          <a:bodyPr>
            <a:normAutofit fontScale="90000"/>
          </a:bodyPr>
          <a:lstStyle/>
          <a:p>
            <a:br>
              <a:rPr lang="en-US" sz="2800" dirty="0">
                <a:solidFill>
                  <a:srgbClr val="0070C0"/>
                </a:solidFill>
              </a:rPr>
            </a:br>
            <a:br>
              <a:rPr lang="en-US" sz="2800" dirty="0">
                <a:solidFill>
                  <a:srgbClr val="0070C0"/>
                </a:solidFill>
              </a:rPr>
            </a:br>
            <a:r>
              <a:rPr lang="en-US" sz="4900" b="1" u="sng" dirty="0">
                <a:solidFill>
                  <a:srgbClr val="0070C0"/>
                </a:solidFill>
              </a:rPr>
              <a:t>Group Exercise</a:t>
            </a:r>
            <a:br>
              <a:rPr lang="en-US" sz="4900" b="1" u="sng" dirty="0">
                <a:solidFill>
                  <a:srgbClr val="0070C0"/>
                </a:solidFill>
              </a:rPr>
            </a:br>
            <a:br>
              <a:rPr lang="en-US" sz="2800" dirty="0">
                <a:solidFill>
                  <a:srgbClr val="0070C0"/>
                </a:solidFill>
                <a:latin typeface="+mn-lt"/>
              </a:rPr>
            </a:br>
            <a:br>
              <a:rPr lang="en-US" sz="2800" dirty="0">
                <a:solidFill>
                  <a:srgbClr val="0070C0"/>
                </a:solidFill>
              </a:rPr>
            </a:br>
            <a:endParaRPr lang="en-US" sz="2800" dirty="0">
              <a:solidFill>
                <a:srgbClr val="0070C0"/>
              </a:solidFill>
            </a:endParaRPr>
          </a:p>
        </p:txBody>
      </p:sp>
      <p:sp>
        <p:nvSpPr>
          <p:cNvPr id="3" name="Content Placeholder 2">
            <a:extLst>
              <a:ext uri="{FF2B5EF4-FFF2-40B4-BE49-F238E27FC236}">
                <a16:creationId xmlns:a16="http://schemas.microsoft.com/office/drawing/2014/main" id="{88BDD51B-AD13-4E70-B4CD-67AB81EA4C61}"/>
              </a:ext>
            </a:extLst>
          </p:cNvPr>
          <p:cNvSpPr>
            <a:spLocks noGrp="1"/>
          </p:cNvSpPr>
          <p:nvPr>
            <p:ph idx="1"/>
          </p:nvPr>
        </p:nvSpPr>
        <p:spPr>
          <a:xfrm>
            <a:off x="1056504" y="2250830"/>
            <a:ext cx="10592570" cy="3981425"/>
          </a:xfrm>
        </p:spPr>
        <p:txBody>
          <a:bodyPr>
            <a:noAutofit/>
          </a:bodyPr>
          <a:lstStyle/>
          <a:p>
            <a:pPr marL="914400" lvl="2" indent="0">
              <a:spcBef>
                <a:spcPts val="0"/>
              </a:spcBef>
              <a:spcAft>
                <a:spcPts val="0"/>
              </a:spcAft>
              <a:buNone/>
            </a:pPr>
            <a:r>
              <a:rPr lang="en-US" sz="3200" b="1" dirty="0">
                <a:solidFill>
                  <a:srgbClr val="0070C0"/>
                </a:solidFill>
              </a:rPr>
              <a:t>Review org. charts what positions are open?</a:t>
            </a:r>
          </a:p>
          <a:p>
            <a:pPr marL="914400" lvl="2" indent="0">
              <a:spcBef>
                <a:spcPts val="0"/>
              </a:spcBef>
              <a:spcAft>
                <a:spcPts val="0"/>
              </a:spcAft>
              <a:buNone/>
            </a:pPr>
            <a:br>
              <a:rPr lang="en-US" sz="3200" b="1" dirty="0">
                <a:solidFill>
                  <a:srgbClr val="0070C0"/>
                </a:solidFill>
              </a:rPr>
            </a:br>
            <a:r>
              <a:rPr lang="en-US" sz="3200" b="1" dirty="0">
                <a:solidFill>
                  <a:srgbClr val="0070C0"/>
                </a:solidFill>
              </a:rPr>
              <a:t>How do you plan to fill them? </a:t>
            </a:r>
          </a:p>
          <a:p>
            <a:pPr marL="1714500" lvl="4" indent="0">
              <a:spcBef>
                <a:spcPts val="0"/>
              </a:spcBef>
              <a:spcAft>
                <a:spcPts val="0"/>
              </a:spcAft>
              <a:buNone/>
            </a:pPr>
            <a:r>
              <a:rPr lang="en-US" sz="2800" b="1" dirty="0">
                <a:solidFill>
                  <a:srgbClr val="0070C0"/>
                </a:solidFill>
              </a:rPr>
              <a:t>Recruit or District Summit?</a:t>
            </a:r>
          </a:p>
          <a:p>
            <a:pPr marL="914400" lvl="2" indent="0">
              <a:spcBef>
                <a:spcPts val="0"/>
              </a:spcBef>
              <a:spcAft>
                <a:spcPts val="0"/>
              </a:spcAft>
              <a:buNone/>
            </a:pPr>
            <a:br>
              <a:rPr lang="en-US" sz="3200" b="1" dirty="0">
                <a:solidFill>
                  <a:srgbClr val="0070C0"/>
                </a:solidFill>
              </a:rPr>
            </a:br>
            <a:r>
              <a:rPr lang="en-US" sz="3200" b="1" dirty="0">
                <a:solidFill>
                  <a:srgbClr val="0070C0"/>
                </a:solidFill>
              </a:rPr>
              <a:t>When do You plan to fill them?</a:t>
            </a:r>
          </a:p>
          <a:p>
            <a:pPr marL="914400" lvl="2" indent="0">
              <a:spcBef>
                <a:spcPts val="0"/>
              </a:spcBef>
              <a:spcAft>
                <a:spcPts val="0"/>
              </a:spcAft>
              <a:buNone/>
            </a:pPr>
            <a:br>
              <a:rPr lang="en-US" sz="3200" b="1" dirty="0">
                <a:solidFill>
                  <a:srgbClr val="0070C0"/>
                </a:solidFill>
              </a:rPr>
            </a:br>
            <a:r>
              <a:rPr lang="en-US" sz="3200" b="1" dirty="0">
                <a:solidFill>
                  <a:srgbClr val="0070C0"/>
                </a:solidFill>
              </a:rPr>
              <a:t>Explain Your recruitment Process</a:t>
            </a:r>
          </a:p>
        </p:txBody>
      </p:sp>
      <p:sp>
        <p:nvSpPr>
          <p:cNvPr id="6" name="Date Placeholder 5">
            <a:extLst>
              <a:ext uri="{FF2B5EF4-FFF2-40B4-BE49-F238E27FC236}">
                <a16:creationId xmlns:a16="http://schemas.microsoft.com/office/drawing/2014/main" id="{8491F3A8-FB63-EB99-6932-FAB67633114E}"/>
              </a:ext>
            </a:extLst>
          </p:cNvPr>
          <p:cNvSpPr>
            <a:spLocks noGrp="1"/>
          </p:cNvSpPr>
          <p:nvPr>
            <p:ph type="dt" sz="half" idx="10"/>
          </p:nvPr>
        </p:nvSpPr>
        <p:spPr/>
        <p:txBody>
          <a:bodyPr/>
          <a:lstStyle/>
          <a:p>
            <a:r>
              <a:rPr lang="en-US"/>
              <a:t>3/6/2025</a:t>
            </a:r>
          </a:p>
        </p:txBody>
      </p:sp>
      <p:sp>
        <p:nvSpPr>
          <p:cNvPr id="4" name="Slide Number Placeholder 3">
            <a:extLst>
              <a:ext uri="{FF2B5EF4-FFF2-40B4-BE49-F238E27FC236}">
                <a16:creationId xmlns:a16="http://schemas.microsoft.com/office/drawing/2014/main" id="{5FC81979-6EB4-D0DC-0C34-584BB5DD1F92}"/>
              </a:ext>
            </a:extLst>
          </p:cNvPr>
          <p:cNvSpPr>
            <a:spLocks noGrp="1"/>
          </p:cNvSpPr>
          <p:nvPr>
            <p:ph type="sldNum" sz="quarter" idx="12"/>
          </p:nvPr>
        </p:nvSpPr>
        <p:spPr/>
        <p:txBody>
          <a:bodyPr/>
          <a:lstStyle/>
          <a:p>
            <a:fld id="{A7F6B731-AF87-4583-98BD-D8DE3F38B970}" type="slidenum">
              <a:rPr lang="en-US" smtClean="0"/>
              <a:t>24</a:t>
            </a:fld>
            <a:endParaRPr lang="en-US"/>
          </a:p>
        </p:txBody>
      </p:sp>
    </p:spTree>
    <p:extLst>
      <p:ext uri="{BB962C8B-B14F-4D97-AF65-F5344CB8AC3E}">
        <p14:creationId xmlns:p14="http://schemas.microsoft.com/office/powerpoint/2010/main" val="13164458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E15D-CACC-448A-80D7-963A4CC2BDBB}"/>
              </a:ext>
            </a:extLst>
          </p:cNvPr>
          <p:cNvSpPr>
            <a:spLocks noGrp="1"/>
          </p:cNvSpPr>
          <p:nvPr>
            <p:ph type="title"/>
          </p:nvPr>
        </p:nvSpPr>
        <p:spPr>
          <a:xfrm>
            <a:off x="913797" y="614362"/>
            <a:ext cx="10353761" cy="1343025"/>
          </a:xfrm>
        </p:spPr>
        <p:txBody>
          <a:bodyPr>
            <a:normAutofit/>
          </a:bodyPr>
          <a:lstStyle/>
          <a:p>
            <a:r>
              <a:rPr lang="en-US" sz="3600" b="1" dirty="0">
                <a:solidFill>
                  <a:schemeClr val="bg1"/>
                </a:solidFill>
                <a:highlight>
                  <a:srgbClr val="0000FF"/>
                </a:highlight>
              </a:rPr>
              <a:t>NEXT RIGHT STEPS</a:t>
            </a:r>
          </a:p>
        </p:txBody>
      </p:sp>
      <p:sp>
        <p:nvSpPr>
          <p:cNvPr id="3" name="Content Placeholder 2">
            <a:extLst>
              <a:ext uri="{FF2B5EF4-FFF2-40B4-BE49-F238E27FC236}">
                <a16:creationId xmlns:a16="http://schemas.microsoft.com/office/drawing/2014/main" id="{3BD6D8E6-6943-42C3-942C-EDC2A684D03E}"/>
              </a:ext>
            </a:extLst>
          </p:cNvPr>
          <p:cNvSpPr>
            <a:spLocks noGrp="1"/>
          </p:cNvSpPr>
          <p:nvPr>
            <p:ph idx="1"/>
          </p:nvPr>
        </p:nvSpPr>
        <p:spPr>
          <a:xfrm>
            <a:off x="1744394" y="2057401"/>
            <a:ext cx="11269380" cy="3505202"/>
          </a:xfrm>
        </p:spPr>
        <p:txBody>
          <a:bodyPr>
            <a:normAutofit/>
          </a:bodyPr>
          <a:lstStyle/>
          <a:p>
            <a:r>
              <a:rPr lang="en-US" sz="3600" b="1" dirty="0">
                <a:solidFill>
                  <a:srgbClr val="0070C0"/>
                </a:solidFill>
              </a:rPr>
              <a:t>Schedule a meeting with your UMM group.</a:t>
            </a:r>
          </a:p>
          <a:p>
            <a:r>
              <a:rPr lang="en-US" sz="3600" b="1" dirty="0">
                <a:solidFill>
                  <a:srgbClr val="0070C0"/>
                </a:solidFill>
              </a:rPr>
              <a:t>Review the recruiting plan</a:t>
            </a:r>
          </a:p>
          <a:p>
            <a:r>
              <a:rPr lang="en-US" sz="3600" b="1" dirty="0">
                <a:solidFill>
                  <a:srgbClr val="0070C0"/>
                </a:solidFill>
              </a:rPr>
              <a:t>Introduce and train your entire organization</a:t>
            </a:r>
          </a:p>
          <a:p>
            <a:r>
              <a:rPr lang="en-US" sz="3600" b="1" dirty="0">
                <a:solidFill>
                  <a:srgbClr val="0070C0"/>
                </a:solidFill>
              </a:rPr>
              <a:t>Implement the process</a:t>
            </a:r>
          </a:p>
        </p:txBody>
      </p:sp>
      <p:sp>
        <p:nvSpPr>
          <p:cNvPr id="4" name="Date Placeholder 3">
            <a:extLst>
              <a:ext uri="{FF2B5EF4-FFF2-40B4-BE49-F238E27FC236}">
                <a16:creationId xmlns:a16="http://schemas.microsoft.com/office/drawing/2014/main" id="{0A81DFA2-ECCA-47FF-05F3-838DC5664143}"/>
              </a:ext>
            </a:extLst>
          </p:cNvPr>
          <p:cNvSpPr>
            <a:spLocks noGrp="1"/>
          </p:cNvSpPr>
          <p:nvPr>
            <p:ph type="dt" sz="half" idx="10"/>
          </p:nvPr>
        </p:nvSpPr>
        <p:spPr/>
        <p:txBody>
          <a:bodyPr/>
          <a:lstStyle/>
          <a:p>
            <a:r>
              <a:rPr lang="en-US"/>
              <a:t>3/6/2025</a:t>
            </a:r>
          </a:p>
        </p:txBody>
      </p:sp>
      <p:sp>
        <p:nvSpPr>
          <p:cNvPr id="6" name="Slide Number Placeholder 5">
            <a:extLst>
              <a:ext uri="{FF2B5EF4-FFF2-40B4-BE49-F238E27FC236}">
                <a16:creationId xmlns:a16="http://schemas.microsoft.com/office/drawing/2014/main" id="{4A4BEE1D-ACA5-43AA-A8B0-8ADD145B975C}"/>
              </a:ext>
            </a:extLst>
          </p:cNvPr>
          <p:cNvSpPr>
            <a:spLocks noGrp="1"/>
          </p:cNvSpPr>
          <p:nvPr>
            <p:ph type="sldNum" sz="quarter" idx="12"/>
          </p:nvPr>
        </p:nvSpPr>
        <p:spPr/>
        <p:txBody>
          <a:bodyPr/>
          <a:lstStyle/>
          <a:p>
            <a:fld id="{A7F6B731-AF87-4583-98BD-D8DE3F38B970}" type="slidenum">
              <a:rPr lang="en-US" smtClean="0"/>
              <a:t>25</a:t>
            </a:fld>
            <a:endParaRPr lang="en-US"/>
          </a:p>
        </p:txBody>
      </p:sp>
    </p:spTree>
    <p:extLst>
      <p:ext uri="{BB962C8B-B14F-4D97-AF65-F5344CB8AC3E}">
        <p14:creationId xmlns:p14="http://schemas.microsoft.com/office/powerpoint/2010/main" val="3927454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23BDD-4A0A-4A95-8F9D-13AA2449F708}"/>
              </a:ext>
            </a:extLst>
          </p:cNvPr>
          <p:cNvSpPr>
            <a:spLocks noGrp="1"/>
          </p:cNvSpPr>
          <p:nvPr>
            <p:ph type="title"/>
          </p:nvPr>
        </p:nvSpPr>
        <p:spPr>
          <a:xfrm>
            <a:off x="1462445" y="257176"/>
            <a:ext cx="10018713" cy="2198478"/>
          </a:xfrm>
        </p:spPr>
        <p:txBody>
          <a:bodyPr/>
          <a:lstStyle/>
          <a:p>
            <a:r>
              <a:rPr lang="en-US" b="1" u="sng" dirty="0">
                <a:solidFill>
                  <a:srgbClr val="0070C0"/>
                </a:solidFill>
              </a:rPr>
              <a:t>The Challenge</a:t>
            </a:r>
            <a:endParaRPr lang="en-US" sz="1800" u="sng" dirty="0">
              <a:solidFill>
                <a:srgbClr val="0070C0"/>
              </a:solidFill>
            </a:endParaRPr>
          </a:p>
        </p:txBody>
      </p:sp>
      <p:sp>
        <p:nvSpPr>
          <p:cNvPr id="3" name="Content Placeholder 2">
            <a:extLst>
              <a:ext uri="{FF2B5EF4-FFF2-40B4-BE49-F238E27FC236}">
                <a16:creationId xmlns:a16="http://schemas.microsoft.com/office/drawing/2014/main" id="{D943C903-2A7E-4A7F-AE80-81BF380D5883}"/>
              </a:ext>
            </a:extLst>
          </p:cNvPr>
          <p:cNvSpPr>
            <a:spLocks noGrp="1"/>
          </p:cNvSpPr>
          <p:nvPr>
            <p:ph idx="1"/>
          </p:nvPr>
        </p:nvSpPr>
        <p:spPr>
          <a:xfrm>
            <a:off x="1941342" y="1743075"/>
            <a:ext cx="9326216" cy="4571999"/>
          </a:xfrm>
        </p:spPr>
        <p:txBody>
          <a:bodyPr>
            <a:normAutofit/>
          </a:bodyPr>
          <a:lstStyle/>
          <a:p>
            <a:pPr marL="0" indent="0">
              <a:buNone/>
            </a:pPr>
            <a:endParaRPr lang="en-US" sz="3600" b="1" dirty="0">
              <a:solidFill>
                <a:srgbClr val="0070C0"/>
              </a:solidFill>
            </a:endParaRPr>
          </a:p>
          <a:p>
            <a:r>
              <a:rPr lang="en-US" sz="3600" dirty="0">
                <a:solidFill>
                  <a:srgbClr val="0070C0"/>
                </a:solidFill>
              </a:rPr>
              <a:t>Men are lost in the secular world.</a:t>
            </a:r>
          </a:p>
          <a:p>
            <a:r>
              <a:rPr lang="en-US" sz="3600" dirty="0">
                <a:solidFill>
                  <a:srgbClr val="0070C0"/>
                </a:solidFill>
              </a:rPr>
              <a:t>Families and our society are suffering.</a:t>
            </a:r>
          </a:p>
          <a:p>
            <a:r>
              <a:rPr lang="en-US" sz="3600" dirty="0">
                <a:solidFill>
                  <a:srgbClr val="0070C0"/>
                </a:solidFill>
              </a:rPr>
              <a:t>Our church is in decline.</a:t>
            </a:r>
          </a:p>
          <a:p>
            <a:r>
              <a:rPr lang="en-US" sz="3600" dirty="0">
                <a:solidFill>
                  <a:srgbClr val="0070C0"/>
                </a:solidFill>
              </a:rPr>
              <a:t>No men = No church</a:t>
            </a:r>
          </a:p>
          <a:p>
            <a:r>
              <a:rPr lang="en-US" sz="2400" b="1" dirty="0">
                <a:solidFill>
                  <a:srgbClr val="0070C0"/>
                </a:solidFill>
              </a:rPr>
              <a:t>Per Man in the Mirror – No Man Left Behind (2015)</a:t>
            </a:r>
          </a:p>
          <a:p>
            <a:endParaRPr lang="en-US" b="1" dirty="0"/>
          </a:p>
        </p:txBody>
      </p:sp>
      <p:sp>
        <p:nvSpPr>
          <p:cNvPr id="4" name="Date Placeholder 3">
            <a:extLst>
              <a:ext uri="{FF2B5EF4-FFF2-40B4-BE49-F238E27FC236}">
                <a16:creationId xmlns:a16="http://schemas.microsoft.com/office/drawing/2014/main" id="{6F199DF4-24A7-FE4F-8115-3CEF3EA7E3F4}"/>
              </a:ext>
            </a:extLst>
          </p:cNvPr>
          <p:cNvSpPr>
            <a:spLocks noGrp="1"/>
          </p:cNvSpPr>
          <p:nvPr>
            <p:ph type="dt" sz="half" idx="10"/>
          </p:nvPr>
        </p:nvSpPr>
        <p:spPr/>
        <p:txBody>
          <a:bodyPr/>
          <a:lstStyle/>
          <a:p>
            <a:r>
              <a:rPr lang="en-US"/>
              <a:t>3/6/2025</a:t>
            </a:r>
          </a:p>
        </p:txBody>
      </p:sp>
      <p:sp>
        <p:nvSpPr>
          <p:cNvPr id="6" name="Slide Number Placeholder 5">
            <a:extLst>
              <a:ext uri="{FF2B5EF4-FFF2-40B4-BE49-F238E27FC236}">
                <a16:creationId xmlns:a16="http://schemas.microsoft.com/office/drawing/2014/main" id="{E23D201B-99E7-36BE-C952-E1B5DA819121}"/>
              </a:ext>
            </a:extLst>
          </p:cNvPr>
          <p:cNvSpPr>
            <a:spLocks noGrp="1"/>
          </p:cNvSpPr>
          <p:nvPr>
            <p:ph type="sldNum" sz="quarter" idx="12"/>
          </p:nvPr>
        </p:nvSpPr>
        <p:spPr/>
        <p:txBody>
          <a:bodyPr/>
          <a:lstStyle/>
          <a:p>
            <a:fld id="{A7F6B731-AF87-4583-98BD-D8DE3F38B970}" type="slidenum">
              <a:rPr lang="en-US" smtClean="0"/>
              <a:t>26</a:t>
            </a:fld>
            <a:endParaRPr lang="en-US"/>
          </a:p>
        </p:txBody>
      </p:sp>
    </p:spTree>
    <p:extLst>
      <p:ext uri="{BB962C8B-B14F-4D97-AF65-F5344CB8AC3E}">
        <p14:creationId xmlns:p14="http://schemas.microsoft.com/office/powerpoint/2010/main" val="33319100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23BDD-4A0A-4A95-8F9D-13AA2449F708}"/>
              </a:ext>
            </a:extLst>
          </p:cNvPr>
          <p:cNvSpPr>
            <a:spLocks noGrp="1"/>
          </p:cNvSpPr>
          <p:nvPr>
            <p:ph type="title"/>
          </p:nvPr>
        </p:nvSpPr>
        <p:spPr>
          <a:xfrm>
            <a:off x="1462445" y="2"/>
            <a:ext cx="10018713" cy="1752599"/>
          </a:xfrm>
        </p:spPr>
        <p:txBody>
          <a:bodyPr/>
          <a:lstStyle/>
          <a:p>
            <a:r>
              <a:rPr lang="en-US" b="1" dirty="0"/>
              <a:t>The Facts</a:t>
            </a:r>
            <a:endParaRPr lang="en-US" sz="1800" dirty="0"/>
          </a:p>
        </p:txBody>
      </p:sp>
      <p:sp>
        <p:nvSpPr>
          <p:cNvPr id="3" name="Content Placeholder 2">
            <a:extLst>
              <a:ext uri="{FF2B5EF4-FFF2-40B4-BE49-F238E27FC236}">
                <a16:creationId xmlns:a16="http://schemas.microsoft.com/office/drawing/2014/main" id="{D943C903-2A7E-4A7F-AE80-81BF380D5883}"/>
              </a:ext>
            </a:extLst>
          </p:cNvPr>
          <p:cNvSpPr>
            <a:spLocks noGrp="1"/>
          </p:cNvSpPr>
          <p:nvPr>
            <p:ph idx="1"/>
          </p:nvPr>
        </p:nvSpPr>
        <p:spPr>
          <a:xfrm>
            <a:off x="1462445" y="1448972"/>
            <a:ext cx="10729554" cy="5409026"/>
          </a:xfrm>
          <a:noFill/>
        </p:spPr>
        <p:txBody>
          <a:bodyPr lIns="365760">
            <a:noAutofit/>
          </a:bodyPr>
          <a:lstStyle/>
          <a:p>
            <a:pPr marL="0" indent="0">
              <a:buNone/>
            </a:pPr>
            <a:r>
              <a:rPr lang="en-US" sz="3000" dirty="0">
                <a:ea typeface="Helvetica Neue" charset="0"/>
                <a:cs typeface="Helvetica Neue" charset="0"/>
                <a:sym typeface="Helvetica Neue" charset="0"/>
              </a:rPr>
              <a:t>   </a:t>
            </a:r>
          </a:p>
          <a:p>
            <a:pPr marL="0" indent="0">
              <a:buNone/>
            </a:pPr>
            <a:r>
              <a:rPr lang="en-US" sz="3000" dirty="0">
                <a:solidFill>
                  <a:srgbClr val="0070C0"/>
                </a:solidFill>
                <a:ea typeface="Helvetica Neue" charset="0"/>
                <a:cs typeface="Helvetica Neue" charset="0"/>
                <a:sym typeface="Helvetica Neue" charset="0"/>
              </a:rPr>
              <a:t>                                               </a:t>
            </a:r>
          </a:p>
          <a:p>
            <a:pPr marL="0" indent="0">
              <a:buNone/>
            </a:pPr>
            <a:r>
              <a:rPr lang="en-US" sz="3000" dirty="0">
                <a:solidFill>
                  <a:srgbClr val="0070C0"/>
                </a:solidFill>
                <a:ea typeface="Helvetica Neue" charset="0"/>
                <a:cs typeface="Helvetica Neue" charset="0"/>
                <a:sym typeface="Helvetica Neue" charset="0"/>
              </a:rPr>
              <a:t>       </a:t>
            </a:r>
            <a:r>
              <a:rPr lang="en-US" sz="3200" dirty="0">
                <a:solidFill>
                  <a:srgbClr val="0070C0"/>
                </a:solidFill>
                <a:ea typeface="Helvetica Neue" charset="0"/>
                <a:cs typeface="Helvetica Neue" charset="0"/>
                <a:sym typeface="Helvetica Neue" charset="0"/>
              </a:rPr>
              <a:t>Some challenges for men in the church:</a:t>
            </a:r>
          </a:p>
          <a:p>
            <a:pPr>
              <a:spcBef>
                <a:spcPts val="1200"/>
              </a:spcBef>
              <a:buSzPct val="40000"/>
              <a:buFont typeface="Wingdings" panose="05000000000000000000" pitchFamily="2" charset="2"/>
              <a:buChar char="§"/>
            </a:pPr>
            <a:r>
              <a:rPr lang="en-US" sz="3400" dirty="0">
                <a:solidFill>
                  <a:srgbClr val="0070C0"/>
                </a:solidFill>
                <a:sym typeface="Helvetica Neue" charset="0"/>
              </a:rPr>
              <a:t>will struggle to balance work and family</a:t>
            </a:r>
            <a:endParaRPr lang="en-US" sz="3400" dirty="0">
              <a:solidFill>
                <a:srgbClr val="0070C0"/>
              </a:solidFill>
            </a:endParaRPr>
          </a:p>
          <a:p>
            <a:pPr>
              <a:spcBef>
                <a:spcPts val="1200"/>
              </a:spcBef>
              <a:buSzPct val="40000"/>
              <a:buFont typeface="Wingdings" panose="05000000000000000000" pitchFamily="2" charset="2"/>
              <a:buChar char="§"/>
            </a:pPr>
            <a:r>
              <a:rPr lang="en-US" sz="3400" dirty="0">
                <a:solidFill>
                  <a:srgbClr val="0070C0"/>
                </a:solidFill>
                <a:ea typeface="Helvetica Neue" charset="0"/>
                <a:cs typeface="Helvetica Neue" charset="0"/>
                <a:sym typeface="Helvetica Neue" charset="0"/>
              </a:rPr>
              <a:t>will watch at least one of their kids walk away from church</a:t>
            </a:r>
          </a:p>
          <a:p>
            <a:pPr>
              <a:spcBef>
                <a:spcPts val="1200"/>
              </a:spcBef>
              <a:buSzPct val="40000"/>
              <a:buFont typeface="Wingdings" panose="05000000000000000000" pitchFamily="2" charset="2"/>
              <a:buChar char="§"/>
            </a:pPr>
            <a:r>
              <a:rPr lang="en-US" sz="3400" dirty="0">
                <a:solidFill>
                  <a:srgbClr val="0070C0"/>
                </a:solidFill>
                <a:ea typeface="Helvetica Neue" charset="0"/>
                <a:cs typeface="Helvetica Neue" charset="0"/>
                <a:sym typeface="Helvetica Neue" charset="0"/>
              </a:rPr>
              <a:t>will not find their jobs satisfying</a:t>
            </a:r>
          </a:p>
          <a:p>
            <a:pPr>
              <a:spcBef>
                <a:spcPts val="1200"/>
              </a:spcBef>
              <a:buSzPct val="40000"/>
              <a:buFont typeface="Wingdings" panose="05000000000000000000" pitchFamily="2" charset="2"/>
              <a:buChar char="§"/>
            </a:pPr>
            <a:r>
              <a:rPr lang="en-US" sz="3400" dirty="0">
                <a:solidFill>
                  <a:srgbClr val="0070C0"/>
                </a:solidFill>
                <a:ea typeface="Helvetica Neue" charset="0"/>
                <a:cs typeface="Helvetica Neue" charset="0"/>
                <a:sym typeface="Helvetica Neue" charset="0"/>
              </a:rPr>
              <a:t>will not pay the monthly minimum on their credit card balances</a:t>
            </a:r>
          </a:p>
          <a:p>
            <a:pPr>
              <a:spcBef>
                <a:spcPts val="1200"/>
              </a:spcBef>
              <a:buSzPct val="40000"/>
              <a:buFont typeface="Wingdings" panose="05000000000000000000" pitchFamily="2" charset="2"/>
              <a:buChar char="§"/>
            </a:pPr>
            <a:r>
              <a:rPr lang="en-US" sz="3400" dirty="0">
                <a:solidFill>
                  <a:srgbClr val="0070C0"/>
                </a:solidFill>
                <a:ea typeface="Helvetica Neue" charset="0"/>
                <a:cs typeface="Helvetica Neue" charset="0"/>
                <a:sym typeface="Helvetica Neue" charset="0"/>
              </a:rPr>
              <a:t> will have a major problem with pornography</a:t>
            </a:r>
          </a:p>
          <a:p>
            <a:endParaRPr lang="en-US" dirty="0">
              <a:solidFill>
                <a:schemeClr val="accent1">
                  <a:lumMod val="75000"/>
                </a:schemeClr>
              </a:solidFill>
              <a:latin typeface="Helvetica Neue" charset="0"/>
              <a:ea typeface="Helvetica Neue" charset="0"/>
              <a:cs typeface="Helvetica Neue" charset="0"/>
              <a:sym typeface="Helvetica Neue" charset="0"/>
            </a:endParaRPr>
          </a:p>
          <a:p>
            <a:endParaRPr lang="en-US" b="1" dirty="0">
              <a:solidFill>
                <a:schemeClr val="accent1">
                  <a:lumMod val="75000"/>
                </a:schemeClr>
              </a:solidFill>
            </a:endParaRPr>
          </a:p>
          <a:p>
            <a:endParaRPr lang="en-US" b="1" dirty="0"/>
          </a:p>
        </p:txBody>
      </p:sp>
      <p:sp>
        <p:nvSpPr>
          <p:cNvPr id="4" name="Date Placeholder 3">
            <a:extLst>
              <a:ext uri="{FF2B5EF4-FFF2-40B4-BE49-F238E27FC236}">
                <a16:creationId xmlns:a16="http://schemas.microsoft.com/office/drawing/2014/main" id="{D1C65087-9BF4-2697-64EE-C82840FC8788}"/>
              </a:ext>
            </a:extLst>
          </p:cNvPr>
          <p:cNvSpPr>
            <a:spLocks noGrp="1"/>
          </p:cNvSpPr>
          <p:nvPr>
            <p:ph type="dt" sz="half" idx="10"/>
          </p:nvPr>
        </p:nvSpPr>
        <p:spPr/>
        <p:txBody>
          <a:bodyPr/>
          <a:lstStyle/>
          <a:p>
            <a:r>
              <a:rPr lang="en-US"/>
              <a:t>3/6/2025</a:t>
            </a:r>
          </a:p>
        </p:txBody>
      </p:sp>
      <p:sp>
        <p:nvSpPr>
          <p:cNvPr id="6" name="Slide Number Placeholder 5">
            <a:extLst>
              <a:ext uri="{FF2B5EF4-FFF2-40B4-BE49-F238E27FC236}">
                <a16:creationId xmlns:a16="http://schemas.microsoft.com/office/drawing/2014/main" id="{1B7C44A2-6D5C-7C62-8A10-60FD72F977A4}"/>
              </a:ext>
            </a:extLst>
          </p:cNvPr>
          <p:cNvSpPr>
            <a:spLocks noGrp="1"/>
          </p:cNvSpPr>
          <p:nvPr>
            <p:ph type="sldNum" sz="quarter" idx="12"/>
          </p:nvPr>
        </p:nvSpPr>
        <p:spPr/>
        <p:txBody>
          <a:bodyPr/>
          <a:lstStyle/>
          <a:p>
            <a:fld id="{A7F6B731-AF87-4583-98BD-D8DE3F38B970}" type="slidenum">
              <a:rPr lang="en-US" smtClean="0"/>
              <a:t>27</a:t>
            </a:fld>
            <a:endParaRPr lang="en-US"/>
          </a:p>
        </p:txBody>
      </p:sp>
    </p:spTree>
    <p:extLst>
      <p:ext uri="{BB962C8B-B14F-4D97-AF65-F5344CB8AC3E}">
        <p14:creationId xmlns:p14="http://schemas.microsoft.com/office/powerpoint/2010/main" val="32152785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CD762-4681-1846-924B-FF343AB403B3}"/>
              </a:ext>
            </a:extLst>
          </p:cNvPr>
          <p:cNvSpPr>
            <a:spLocks noGrp="1"/>
          </p:cNvSpPr>
          <p:nvPr>
            <p:ph type="title"/>
          </p:nvPr>
        </p:nvSpPr>
        <p:spPr>
          <a:xfrm>
            <a:off x="913797" y="-267285"/>
            <a:ext cx="10353761" cy="2203207"/>
          </a:xfrm>
        </p:spPr>
        <p:txBody>
          <a:bodyPr/>
          <a:lstStyle/>
          <a:p>
            <a:r>
              <a:rPr lang="en-US" b="1" u="sng" dirty="0">
                <a:solidFill>
                  <a:srgbClr val="0070C0"/>
                </a:solidFill>
                <a:latin typeface="+mn-lt"/>
              </a:rPr>
              <a:t>The good news</a:t>
            </a:r>
          </a:p>
        </p:txBody>
      </p:sp>
      <p:sp>
        <p:nvSpPr>
          <p:cNvPr id="3" name="Content Placeholder 2">
            <a:extLst>
              <a:ext uri="{FF2B5EF4-FFF2-40B4-BE49-F238E27FC236}">
                <a16:creationId xmlns:a16="http://schemas.microsoft.com/office/drawing/2014/main" id="{22151CF9-5134-BB49-92F5-B14616ADAE9A}"/>
              </a:ext>
            </a:extLst>
          </p:cNvPr>
          <p:cNvSpPr>
            <a:spLocks noGrp="1"/>
          </p:cNvSpPr>
          <p:nvPr>
            <p:ph idx="1"/>
          </p:nvPr>
        </p:nvSpPr>
        <p:spPr>
          <a:xfrm>
            <a:off x="1533378" y="1069145"/>
            <a:ext cx="9945860" cy="5556739"/>
          </a:xfrm>
        </p:spPr>
        <p:txBody>
          <a:bodyPr>
            <a:noAutofit/>
          </a:bodyPr>
          <a:lstStyle/>
          <a:p>
            <a:r>
              <a:rPr lang="en-US" sz="2800" dirty="0">
                <a:solidFill>
                  <a:srgbClr val="0070C0"/>
                </a:solidFill>
              </a:rPr>
              <a:t>When a woman comes to Christ, her family will join her at Church 17% of the time; however, when a father comes to Christ, his family joins him 93% of the time.</a:t>
            </a:r>
          </a:p>
          <a:p>
            <a:r>
              <a:rPr lang="en-US" sz="2800" dirty="0">
                <a:solidFill>
                  <a:srgbClr val="0070C0"/>
                </a:solidFill>
              </a:rPr>
              <a:t>Fathers’ religiosity is linked to higher quality of parents and their children’s relationships.</a:t>
            </a:r>
          </a:p>
          <a:p>
            <a:r>
              <a:rPr lang="en-US" sz="2800" dirty="0">
                <a:solidFill>
                  <a:srgbClr val="0070C0"/>
                </a:solidFill>
              </a:rPr>
              <a:t>Among urban fathers, those who frequently attend church– religious services tend to be more engaged with their children.</a:t>
            </a:r>
          </a:p>
          <a:p>
            <a:r>
              <a:rPr lang="en-US" sz="2800" dirty="0">
                <a:solidFill>
                  <a:srgbClr val="0070C0"/>
                </a:solidFill>
              </a:rPr>
              <a:t>Adolescents who have a positive relationship with their fathers are less likely to abuse substances.</a:t>
            </a:r>
          </a:p>
        </p:txBody>
      </p:sp>
      <p:sp>
        <p:nvSpPr>
          <p:cNvPr id="4" name="Date Placeholder 3">
            <a:extLst>
              <a:ext uri="{FF2B5EF4-FFF2-40B4-BE49-F238E27FC236}">
                <a16:creationId xmlns:a16="http://schemas.microsoft.com/office/drawing/2014/main" id="{05714C03-275F-79B0-1685-E1D667F56582}"/>
              </a:ext>
            </a:extLst>
          </p:cNvPr>
          <p:cNvSpPr>
            <a:spLocks noGrp="1"/>
          </p:cNvSpPr>
          <p:nvPr>
            <p:ph type="dt" sz="half" idx="10"/>
          </p:nvPr>
        </p:nvSpPr>
        <p:spPr/>
        <p:txBody>
          <a:bodyPr/>
          <a:lstStyle/>
          <a:p>
            <a:r>
              <a:rPr lang="en-US"/>
              <a:t>3/6/2025</a:t>
            </a:r>
          </a:p>
        </p:txBody>
      </p:sp>
      <p:sp>
        <p:nvSpPr>
          <p:cNvPr id="6" name="Slide Number Placeholder 5">
            <a:extLst>
              <a:ext uri="{FF2B5EF4-FFF2-40B4-BE49-F238E27FC236}">
                <a16:creationId xmlns:a16="http://schemas.microsoft.com/office/drawing/2014/main" id="{792BC822-6F08-4C59-56CB-54835EF04C15}"/>
              </a:ext>
            </a:extLst>
          </p:cNvPr>
          <p:cNvSpPr>
            <a:spLocks noGrp="1"/>
          </p:cNvSpPr>
          <p:nvPr>
            <p:ph type="sldNum" sz="quarter" idx="12"/>
          </p:nvPr>
        </p:nvSpPr>
        <p:spPr/>
        <p:txBody>
          <a:bodyPr/>
          <a:lstStyle/>
          <a:p>
            <a:fld id="{A7F6B731-AF87-4583-98BD-D8DE3F38B970}" type="slidenum">
              <a:rPr lang="en-US" smtClean="0"/>
              <a:t>28</a:t>
            </a:fld>
            <a:endParaRPr lang="en-US"/>
          </a:p>
        </p:txBody>
      </p:sp>
    </p:spTree>
    <p:extLst>
      <p:ext uri="{BB962C8B-B14F-4D97-AF65-F5344CB8AC3E}">
        <p14:creationId xmlns:p14="http://schemas.microsoft.com/office/powerpoint/2010/main" val="18842663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1A35E-D3E1-479B-ADB5-1A8C678E0B75}"/>
              </a:ext>
            </a:extLst>
          </p:cNvPr>
          <p:cNvSpPr>
            <a:spLocks noGrp="1"/>
          </p:cNvSpPr>
          <p:nvPr>
            <p:ph type="title"/>
          </p:nvPr>
        </p:nvSpPr>
        <p:spPr>
          <a:xfrm>
            <a:off x="1484312" y="1"/>
            <a:ext cx="10018713" cy="1697636"/>
          </a:xfrm>
        </p:spPr>
        <p:txBody>
          <a:bodyPr>
            <a:normAutofit/>
          </a:bodyPr>
          <a:lstStyle/>
          <a:p>
            <a:r>
              <a:rPr lang="en-US" sz="3600" b="1" u="sng" dirty="0">
                <a:solidFill>
                  <a:srgbClr val="0070C0"/>
                </a:solidFill>
              </a:rPr>
              <a:t>NACP and NCJUMM</a:t>
            </a:r>
          </a:p>
        </p:txBody>
      </p:sp>
      <p:sp>
        <p:nvSpPr>
          <p:cNvPr id="3" name="Content Placeholder 2">
            <a:extLst>
              <a:ext uri="{FF2B5EF4-FFF2-40B4-BE49-F238E27FC236}">
                <a16:creationId xmlns:a16="http://schemas.microsoft.com/office/drawing/2014/main" id="{E890E4D3-5F93-45C6-90ED-9E15C24FA098}"/>
              </a:ext>
            </a:extLst>
          </p:cNvPr>
          <p:cNvSpPr>
            <a:spLocks noGrp="1"/>
          </p:cNvSpPr>
          <p:nvPr>
            <p:ph idx="1"/>
          </p:nvPr>
        </p:nvSpPr>
        <p:spPr>
          <a:xfrm>
            <a:off x="1814732" y="1197306"/>
            <a:ext cx="8892956" cy="5160364"/>
          </a:xfrm>
        </p:spPr>
        <p:txBody>
          <a:bodyPr>
            <a:normAutofit/>
          </a:bodyPr>
          <a:lstStyle/>
          <a:p>
            <a:pPr marL="0" indent="0">
              <a:buNone/>
            </a:pPr>
            <a:r>
              <a:rPr lang="en-US" sz="3200" dirty="0">
                <a:solidFill>
                  <a:srgbClr val="0070C0"/>
                </a:solidFill>
              </a:rPr>
              <a:t>Values and Goals:</a:t>
            </a:r>
          </a:p>
          <a:p>
            <a:pPr marL="742932" indent="-742932">
              <a:buFont typeface="+mj-lt"/>
              <a:buAutoNum type="arabicPeriod"/>
            </a:pPr>
            <a:r>
              <a:rPr lang="en-US" sz="2800" dirty="0">
                <a:solidFill>
                  <a:srgbClr val="0070C0"/>
                </a:solidFill>
              </a:rPr>
              <a:t>We strive to serve together in authentic relationships</a:t>
            </a:r>
          </a:p>
          <a:p>
            <a:pPr marL="742932" indent="-742932">
              <a:buFont typeface="+mj-lt"/>
              <a:buAutoNum type="arabicPeriod"/>
            </a:pPr>
            <a:r>
              <a:rPr lang="en-US" sz="2800" dirty="0">
                <a:solidFill>
                  <a:srgbClr val="0070C0"/>
                </a:solidFill>
              </a:rPr>
              <a:t>We are committed to personal spiritual growth as disciples of Christ</a:t>
            </a:r>
          </a:p>
          <a:p>
            <a:pPr marL="742932" indent="-742932">
              <a:buFont typeface="+mj-lt"/>
              <a:buAutoNum type="arabicPeriod"/>
            </a:pPr>
            <a:r>
              <a:rPr lang="en-US" sz="2800" dirty="0">
                <a:solidFill>
                  <a:srgbClr val="0070C0"/>
                </a:solidFill>
              </a:rPr>
              <a:t>We will create environments to transform men into mature disciples and teachers of others.</a:t>
            </a:r>
          </a:p>
          <a:p>
            <a:r>
              <a:rPr lang="en-US" sz="3200" dirty="0">
                <a:solidFill>
                  <a:srgbClr val="0070C0"/>
                </a:solidFill>
              </a:rPr>
              <a:t>Mission: </a:t>
            </a:r>
            <a:r>
              <a:rPr lang="en-US" sz="2800" dirty="0">
                <a:solidFill>
                  <a:srgbClr val="0070C0"/>
                </a:solidFill>
              </a:rPr>
              <a:t>Build an organization that connects, equips  and sends out men at all levels to promote these values. </a:t>
            </a:r>
          </a:p>
          <a:p>
            <a:endParaRPr lang="en-US" dirty="0"/>
          </a:p>
        </p:txBody>
      </p:sp>
      <p:sp>
        <p:nvSpPr>
          <p:cNvPr id="4" name="Date Placeholder 3">
            <a:extLst>
              <a:ext uri="{FF2B5EF4-FFF2-40B4-BE49-F238E27FC236}">
                <a16:creationId xmlns:a16="http://schemas.microsoft.com/office/drawing/2014/main" id="{BE1BE7EC-471B-62B3-53FE-045F91A9EECF}"/>
              </a:ext>
            </a:extLst>
          </p:cNvPr>
          <p:cNvSpPr>
            <a:spLocks noGrp="1"/>
          </p:cNvSpPr>
          <p:nvPr>
            <p:ph type="dt" sz="half" idx="10"/>
          </p:nvPr>
        </p:nvSpPr>
        <p:spPr/>
        <p:txBody>
          <a:bodyPr/>
          <a:lstStyle/>
          <a:p>
            <a:r>
              <a:rPr lang="en-US"/>
              <a:t>3/6/2025</a:t>
            </a:r>
          </a:p>
        </p:txBody>
      </p:sp>
      <p:sp>
        <p:nvSpPr>
          <p:cNvPr id="6" name="Slide Number Placeholder 5">
            <a:extLst>
              <a:ext uri="{FF2B5EF4-FFF2-40B4-BE49-F238E27FC236}">
                <a16:creationId xmlns:a16="http://schemas.microsoft.com/office/drawing/2014/main" id="{C87770FA-8DB1-9589-1EFF-168DD90446BA}"/>
              </a:ext>
            </a:extLst>
          </p:cNvPr>
          <p:cNvSpPr>
            <a:spLocks noGrp="1"/>
          </p:cNvSpPr>
          <p:nvPr>
            <p:ph type="sldNum" sz="quarter" idx="12"/>
          </p:nvPr>
        </p:nvSpPr>
        <p:spPr/>
        <p:txBody>
          <a:bodyPr/>
          <a:lstStyle/>
          <a:p>
            <a:fld id="{A7F6B731-AF87-4583-98BD-D8DE3F38B970}" type="slidenum">
              <a:rPr lang="en-US" smtClean="0"/>
              <a:t>29</a:t>
            </a:fld>
            <a:endParaRPr lang="en-US"/>
          </a:p>
        </p:txBody>
      </p:sp>
    </p:spTree>
    <p:extLst>
      <p:ext uri="{BB962C8B-B14F-4D97-AF65-F5344CB8AC3E}">
        <p14:creationId xmlns:p14="http://schemas.microsoft.com/office/powerpoint/2010/main" val="694929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1AADA-4868-CE43-8D38-670C05DC0422}"/>
              </a:ext>
            </a:extLst>
          </p:cNvPr>
          <p:cNvSpPr>
            <a:spLocks noGrp="1"/>
          </p:cNvSpPr>
          <p:nvPr>
            <p:ph type="title"/>
          </p:nvPr>
        </p:nvSpPr>
        <p:spPr>
          <a:xfrm>
            <a:off x="913797" y="1"/>
            <a:ext cx="10353761" cy="2028824"/>
          </a:xfrm>
        </p:spPr>
        <p:txBody>
          <a:bodyPr>
            <a:normAutofit/>
          </a:bodyPr>
          <a:lstStyle/>
          <a:p>
            <a:r>
              <a:rPr lang="en-US" sz="4000" b="1" dirty="0">
                <a:solidFill>
                  <a:srgbClr val="0070C0"/>
                </a:solidFill>
              </a:rPr>
              <a:t>United Methodist Church</a:t>
            </a:r>
          </a:p>
        </p:txBody>
      </p:sp>
      <p:sp>
        <p:nvSpPr>
          <p:cNvPr id="7" name="TextBox 6">
            <a:extLst>
              <a:ext uri="{FF2B5EF4-FFF2-40B4-BE49-F238E27FC236}">
                <a16:creationId xmlns:a16="http://schemas.microsoft.com/office/drawing/2014/main" id="{1040BA99-35DC-764B-8204-AE73DDA6B795}"/>
              </a:ext>
            </a:extLst>
          </p:cNvPr>
          <p:cNvSpPr txBox="1"/>
          <p:nvPr/>
        </p:nvSpPr>
        <p:spPr>
          <a:xfrm>
            <a:off x="1659988" y="1885950"/>
            <a:ext cx="10532012" cy="7109639"/>
          </a:xfrm>
          <a:prstGeom prst="rect">
            <a:avLst/>
          </a:prstGeom>
          <a:noFill/>
        </p:spPr>
        <p:txBody>
          <a:bodyPr wrap="square" rtlCol="0">
            <a:spAutoFit/>
          </a:bodyPr>
          <a:lstStyle/>
          <a:p>
            <a:r>
              <a:rPr lang="en-US" sz="4000" dirty="0">
                <a:solidFill>
                  <a:srgbClr val="0070C0"/>
                </a:solidFill>
              </a:rPr>
              <a:t>        					</a:t>
            </a:r>
            <a:r>
              <a:rPr lang="en-US" sz="4000" u="sng" dirty="0">
                <a:solidFill>
                  <a:srgbClr val="0070C0"/>
                </a:solidFill>
              </a:rPr>
              <a:t>Mission Statement</a:t>
            </a:r>
          </a:p>
          <a:p>
            <a:endParaRPr lang="en-US" sz="4000" dirty="0">
              <a:solidFill>
                <a:srgbClr val="0070C0"/>
              </a:solidFill>
            </a:endParaRPr>
          </a:p>
          <a:p>
            <a:r>
              <a:rPr lang="en-US" sz="4000" dirty="0">
                <a:solidFill>
                  <a:srgbClr val="0070C0"/>
                </a:solidFill>
              </a:rPr>
              <a:t>        </a:t>
            </a:r>
            <a:r>
              <a:rPr lang="en-US" sz="4400" b="1" i="1" dirty="0">
                <a:solidFill>
                  <a:srgbClr val="0070C0"/>
                </a:solidFill>
              </a:rPr>
              <a:t>To Make Disciples of Jesus Christ for the           </a:t>
            </a:r>
          </a:p>
          <a:p>
            <a:r>
              <a:rPr lang="en-US" sz="4400" b="1" i="1" dirty="0">
                <a:solidFill>
                  <a:srgbClr val="0070C0"/>
                </a:solidFill>
              </a:rPr>
              <a:t>                   transformation of the world.</a:t>
            </a:r>
          </a:p>
          <a:p>
            <a:endParaRPr lang="en-US" sz="3600" dirty="0">
              <a:solidFill>
                <a:srgbClr val="0070C0"/>
              </a:solidFill>
            </a:endParaRPr>
          </a:p>
          <a:p>
            <a:endParaRPr lang="en-US" sz="3600" dirty="0">
              <a:solidFill>
                <a:srgbClr val="0070C0"/>
              </a:solidFill>
            </a:endParaRPr>
          </a:p>
          <a:p>
            <a:endParaRPr lang="en-US" sz="3600" dirty="0">
              <a:solidFill>
                <a:srgbClr val="0070C0"/>
              </a:solidFill>
            </a:endParaRPr>
          </a:p>
          <a:p>
            <a:endParaRPr lang="en-US" sz="3600" dirty="0">
              <a:solidFill>
                <a:srgbClr val="0070C0"/>
              </a:solidFill>
            </a:endParaRPr>
          </a:p>
          <a:p>
            <a:endParaRPr lang="en-US" sz="3600" dirty="0">
              <a:solidFill>
                <a:srgbClr val="0070C0"/>
              </a:solidFill>
            </a:endParaRPr>
          </a:p>
          <a:p>
            <a:endParaRPr lang="en-US" sz="3600" dirty="0">
              <a:solidFill>
                <a:srgbClr val="0070C0"/>
              </a:solidFill>
            </a:endParaRPr>
          </a:p>
          <a:p>
            <a:endParaRPr lang="en-US" sz="3600" dirty="0">
              <a:solidFill>
                <a:srgbClr val="0070C0"/>
              </a:solidFill>
            </a:endParaRPr>
          </a:p>
          <a:p>
            <a:endParaRPr lang="en-US" sz="3600" dirty="0">
              <a:solidFill>
                <a:srgbClr val="0070C0"/>
              </a:solidFill>
            </a:endParaRPr>
          </a:p>
        </p:txBody>
      </p:sp>
      <p:sp>
        <p:nvSpPr>
          <p:cNvPr id="3" name="Date Placeholder 2">
            <a:extLst>
              <a:ext uri="{FF2B5EF4-FFF2-40B4-BE49-F238E27FC236}">
                <a16:creationId xmlns:a16="http://schemas.microsoft.com/office/drawing/2014/main" id="{84ACBDEE-2C06-246B-BD7D-E895D45734C7}"/>
              </a:ext>
            </a:extLst>
          </p:cNvPr>
          <p:cNvSpPr>
            <a:spLocks noGrp="1"/>
          </p:cNvSpPr>
          <p:nvPr>
            <p:ph type="dt" sz="half" idx="10"/>
          </p:nvPr>
        </p:nvSpPr>
        <p:spPr/>
        <p:txBody>
          <a:bodyPr/>
          <a:lstStyle/>
          <a:p>
            <a:r>
              <a:rPr lang="en-US"/>
              <a:t>3/6/2025</a:t>
            </a:r>
          </a:p>
        </p:txBody>
      </p:sp>
      <p:sp>
        <p:nvSpPr>
          <p:cNvPr id="5" name="Slide Number Placeholder 4">
            <a:extLst>
              <a:ext uri="{FF2B5EF4-FFF2-40B4-BE49-F238E27FC236}">
                <a16:creationId xmlns:a16="http://schemas.microsoft.com/office/drawing/2014/main" id="{7156AF1A-906F-9950-6FEF-6388617273C9}"/>
              </a:ext>
            </a:extLst>
          </p:cNvPr>
          <p:cNvSpPr>
            <a:spLocks noGrp="1"/>
          </p:cNvSpPr>
          <p:nvPr>
            <p:ph type="sldNum" sz="quarter" idx="12"/>
          </p:nvPr>
        </p:nvSpPr>
        <p:spPr/>
        <p:txBody>
          <a:bodyPr/>
          <a:lstStyle/>
          <a:p>
            <a:fld id="{A7F6B731-AF87-4583-98BD-D8DE3F38B970}" type="slidenum">
              <a:rPr lang="en-US" smtClean="0"/>
              <a:t>3</a:t>
            </a:fld>
            <a:endParaRPr lang="en-US"/>
          </a:p>
        </p:txBody>
      </p:sp>
    </p:spTree>
    <p:extLst>
      <p:ext uri="{BB962C8B-B14F-4D97-AF65-F5344CB8AC3E}">
        <p14:creationId xmlns:p14="http://schemas.microsoft.com/office/powerpoint/2010/main" val="1861904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5BAB3-C3BC-494F-B287-155675A71A81}"/>
              </a:ext>
            </a:extLst>
          </p:cNvPr>
          <p:cNvSpPr>
            <a:spLocks noGrp="1"/>
          </p:cNvSpPr>
          <p:nvPr>
            <p:ph type="title"/>
          </p:nvPr>
        </p:nvSpPr>
        <p:spPr>
          <a:xfrm>
            <a:off x="913797" y="285750"/>
            <a:ext cx="10353761" cy="1650173"/>
          </a:xfrm>
        </p:spPr>
        <p:txBody>
          <a:bodyPr>
            <a:normAutofit/>
          </a:bodyPr>
          <a:lstStyle/>
          <a:p>
            <a:r>
              <a:rPr lang="en-US" sz="3600" b="1" u="sng" dirty="0">
                <a:solidFill>
                  <a:srgbClr val="0070C0"/>
                </a:solidFill>
              </a:rPr>
              <a:t>Isaiah 6:8 NIV</a:t>
            </a:r>
          </a:p>
        </p:txBody>
      </p:sp>
      <p:sp>
        <p:nvSpPr>
          <p:cNvPr id="3" name="Content Placeholder 2">
            <a:extLst>
              <a:ext uri="{FF2B5EF4-FFF2-40B4-BE49-F238E27FC236}">
                <a16:creationId xmlns:a16="http://schemas.microsoft.com/office/drawing/2014/main" id="{59825468-0C4D-C045-8AD1-D3DA2838374C}"/>
              </a:ext>
            </a:extLst>
          </p:cNvPr>
          <p:cNvSpPr>
            <a:spLocks noGrp="1"/>
          </p:cNvSpPr>
          <p:nvPr>
            <p:ph idx="1"/>
          </p:nvPr>
        </p:nvSpPr>
        <p:spPr>
          <a:xfrm>
            <a:off x="1647739" y="1935922"/>
            <a:ext cx="10353762" cy="4636327"/>
          </a:xfrm>
        </p:spPr>
        <p:txBody>
          <a:bodyPr>
            <a:normAutofit/>
          </a:bodyPr>
          <a:lstStyle/>
          <a:p>
            <a:pPr marL="914400" lvl="2" indent="0">
              <a:buNone/>
            </a:pPr>
            <a:r>
              <a:rPr lang="en-US" sz="3200" i="1" dirty="0">
                <a:solidFill>
                  <a:srgbClr val="0070C0"/>
                </a:solidFill>
              </a:rPr>
              <a:t>Then I heard the voice of the Lord saying, “ WHO SHALL  I SEND?  AND WHO WILL GO FOR US?” </a:t>
            </a:r>
          </a:p>
          <a:p>
            <a:r>
              <a:rPr lang="en-US" sz="3200" dirty="0">
                <a:solidFill>
                  <a:srgbClr val="0070C0"/>
                </a:solidFill>
              </a:rPr>
              <a:t>Will you go and share God’s ministry with others? </a:t>
            </a:r>
          </a:p>
          <a:p>
            <a:r>
              <a:rPr lang="en-US" sz="3200" dirty="0">
                <a:solidFill>
                  <a:srgbClr val="0070C0"/>
                </a:solidFill>
              </a:rPr>
              <a:t>Is this God’s call for your life to help to build HIS ministry?</a:t>
            </a:r>
          </a:p>
          <a:p>
            <a:r>
              <a:rPr lang="en-US" sz="3200" dirty="0">
                <a:solidFill>
                  <a:srgbClr val="0070C0"/>
                </a:solidFill>
              </a:rPr>
              <a:t>God has a specific role/call for each of us. </a:t>
            </a:r>
          </a:p>
          <a:p>
            <a:r>
              <a:rPr lang="en-US" sz="3200" dirty="0">
                <a:solidFill>
                  <a:srgbClr val="0070C0"/>
                </a:solidFill>
              </a:rPr>
              <a:t>Our goal is to find and connect the men God is calling. </a:t>
            </a:r>
          </a:p>
          <a:p>
            <a:r>
              <a:rPr lang="en-US" sz="3200" dirty="0">
                <a:solidFill>
                  <a:srgbClr val="0070C0"/>
                </a:solidFill>
              </a:rPr>
              <a:t>WILL YOU GO?</a:t>
            </a:r>
          </a:p>
          <a:p>
            <a:endParaRPr lang="en-US" sz="3200" dirty="0">
              <a:solidFill>
                <a:srgbClr val="0070C0"/>
              </a:solidFill>
            </a:endParaRPr>
          </a:p>
        </p:txBody>
      </p:sp>
      <p:sp>
        <p:nvSpPr>
          <p:cNvPr id="4" name="Date Placeholder 3">
            <a:extLst>
              <a:ext uri="{FF2B5EF4-FFF2-40B4-BE49-F238E27FC236}">
                <a16:creationId xmlns:a16="http://schemas.microsoft.com/office/drawing/2014/main" id="{40FBACAD-C647-1A02-F8D3-33E008235643}"/>
              </a:ext>
            </a:extLst>
          </p:cNvPr>
          <p:cNvSpPr>
            <a:spLocks noGrp="1"/>
          </p:cNvSpPr>
          <p:nvPr>
            <p:ph type="dt" sz="half" idx="10"/>
          </p:nvPr>
        </p:nvSpPr>
        <p:spPr/>
        <p:txBody>
          <a:bodyPr/>
          <a:lstStyle/>
          <a:p>
            <a:r>
              <a:rPr lang="en-US"/>
              <a:t>3/6/2025</a:t>
            </a:r>
          </a:p>
        </p:txBody>
      </p:sp>
      <p:sp>
        <p:nvSpPr>
          <p:cNvPr id="6" name="Slide Number Placeholder 5">
            <a:extLst>
              <a:ext uri="{FF2B5EF4-FFF2-40B4-BE49-F238E27FC236}">
                <a16:creationId xmlns:a16="http://schemas.microsoft.com/office/drawing/2014/main" id="{DF0744E3-41DA-F8BD-0B43-6BC6420244E5}"/>
              </a:ext>
            </a:extLst>
          </p:cNvPr>
          <p:cNvSpPr>
            <a:spLocks noGrp="1"/>
          </p:cNvSpPr>
          <p:nvPr>
            <p:ph type="sldNum" sz="quarter" idx="12"/>
          </p:nvPr>
        </p:nvSpPr>
        <p:spPr/>
        <p:txBody>
          <a:bodyPr/>
          <a:lstStyle/>
          <a:p>
            <a:fld id="{A7F6B731-AF87-4583-98BD-D8DE3F38B970}" type="slidenum">
              <a:rPr lang="en-US" smtClean="0"/>
              <a:t>30</a:t>
            </a:fld>
            <a:endParaRPr lang="en-US"/>
          </a:p>
        </p:txBody>
      </p:sp>
    </p:spTree>
    <p:extLst>
      <p:ext uri="{BB962C8B-B14F-4D97-AF65-F5344CB8AC3E}">
        <p14:creationId xmlns:p14="http://schemas.microsoft.com/office/powerpoint/2010/main" val="3667378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96CCE-F64F-4E17-8A72-B2DE9E17CC02}"/>
              </a:ext>
            </a:extLst>
          </p:cNvPr>
          <p:cNvSpPr>
            <a:spLocks noGrp="1"/>
          </p:cNvSpPr>
          <p:nvPr>
            <p:ph type="ctrTitle"/>
          </p:nvPr>
        </p:nvSpPr>
        <p:spPr>
          <a:xfrm>
            <a:off x="653145" y="1408852"/>
            <a:ext cx="10849879" cy="1655763"/>
          </a:xfrm>
        </p:spPr>
        <p:txBody>
          <a:bodyPr>
            <a:normAutofit fontScale="90000"/>
          </a:bodyPr>
          <a:lstStyle/>
          <a:p>
            <a:pPr algn="ctr"/>
            <a:r>
              <a:rPr lang="en-US" b="1" dirty="0">
                <a:solidFill>
                  <a:srgbClr val="0070C0"/>
                </a:solidFill>
              </a:rPr>
              <a:t>N</a:t>
            </a:r>
            <a:r>
              <a:rPr lang="en-US" b="1" cap="none" dirty="0">
                <a:solidFill>
                  <a:srgbClr val="0070C0"/>
                </a:solidFill>
              </a:rPr>
              <a:t>orth</a:t>
            </a:r>
            <a:r>
              <a:rPr lang="en-US" b="1" dirty="0">
                <a:solidFill>
                  <a:srgbClr val="0070C0"/>
                </a:solidFill>
              </a:rPr>
              <a:t> C</a:t>
            </a:r>
            <a:r>
              <a:rPr lang="en-US" b="1" cap="none" dirty="0">
                <a:solidFill>
                  <a:srgbClr val="0070C0"/>
                </a:solidFill>
              </a:rPr>
              <a:t>entral</a:t>
            </a:r>
            <a:r>
              <a:rPr lang="en-US" b="1" dirty="0">
                <a:solidFill>
                  <a:srgbClr val="0070C0"/>
                </a:solidFill>
              </a:rPr>
              <a:t> J</a:t>
            </a:r>
            <a:r>
              <a:rPr lang="en-US" b="1" cap="none" dirty="0">
                <a:solidFill>
                  <a:srgbClr val="0070C0"/>
                </a:solidFill>
              </a:rPr>
              <a:t>urisdiction</a:t>
            </a:r>
            <a:r>
              <a:rPr lang="en-US" b="1" dirty="0">
                <a:solidFill>
                  <a:srgbClr val="0070C0"/>
                </a:solidFill>
              </a:rPr>
              <a:t>   </a:t>
            </a:r>
            <a:br>
              <a:rPr lang="en-US" b="1" dirty="0">
                <a:solidFill>
                  <a:srgbClr val="0070C0"/>
                </a:solidFill>
              </a:rPr>
            </a:br>
            <a:r>
              <a:rPr lang="en-US" b="1" dirty="0">
                <a:solidFill>
                  <a:srgbClr val="0070C0"/>
                </a:solidFill>
              </a:rPr>
              <a:t>UMM</a:t>
            </a:r>
          </a:p>
        </p:txBody>
      </p:sp>
      <p:sp>
        <p:nvSpPr>
          <p:cNvPr id="3" name="Subtitle 2">
            <a:extLst>
              <a:ext uri="{FF2B5EF4-FFF2-40B4-BE49-F238E27FC236}">
                <a16:creationId xmlns:a16="http://schemas.microsoft.com/office/drawing/2014/main" id="{57D64213-2045-41C6-B0C9-03FFAFE84625}"/>
              </a:ext>
            </a:extLst>
          </p:cNvPr>
          <p:cNvSpPr>
            <a:spLocks noGrp="1"/>
          </p:cNvSpPr>
          <p:nvPr>
            <p:ph type="subTitle" idx="1"/>
          </p:nvPr>
        </p:nvSpPr>
        <p:spPr/>
        <p:txBody>
          <a:bodyPr>
            <a:normAutofit fontScale="77500" lnSpcReduction="20000"/>
          </a:bodyPr>
          <a:lstStyle/>
          <a:p>
            <a:pPr algn="ctr"/>
            <a:r>
              <a:rPr lang="en-US" sz="4300" b="1" dirty="0">
                <a:solidFill>
                  <a:srgbClr val="0070C0"/>
                </a:solidFill>
              </a:rPr>
              <a:t>Matching God’s plans to our men.</a:t>
            </a:r>
          </a:p>
          <a:p>
            <a:pPr algn="ctr"/>
            <a:r>
              <a:rPr lang="en-US" sz="4300" b="1" dirty="0">
                <a:solidFill>
                  <a:srgbClr val="0070C0"/>
                </a:solidFill>
              </a:rPr>
              <a:t>   The ministry, Their Call, the match.</a:t>
            </a:r>
            <a:r>
              <a:rPr lang="en-US" dirty="0"/>
              <a:t>	</a:t>
            </a:r>
          </a:p>
        </p:txBody>
      </p:sp>
      <p:sp>
        <p:nvSpPr>
          <p:cNvPr id="4" name="Date Placeholder 3">
            <a:extLst>
              <a:ext uri="{FF2B5EF4-FFF2-40B4-BE49-F238E27FC236}">
                <a16:creationId xmlns:a16="http://schemas.microsoft.com/office/drawing/2014/main" id="{5DFDD867-D737-E38E-3E18-90A20B21D233}"/>
              </a:ext>
            </a:extLst>
          </p:cNvPr>
          <p:cNvSpPr>
            <a:spLocks noGrp="1"/>
          </p:cNvSpPr>
          <p:nvPr>
            <p:ph type="dt" sz="half" idx="10"/>
          </p:nvPr>
        </p:nvSpPr>
        <p:spPr/>
        <p:txBody>
          <a:bodyPr/>
          <a:lstStyle/>
          <a:p>
            <a:r>
              <a:rPr lang="en-US"/>
              <a:t>3/6/2025</a:t>
            </a:r>
          </a:p>
        </p:txBody>
      </p:sp>
      <p:sp>
        <p:nvSpPr>
          <p:cNvPr id="6" name="Slide Number Placeholder 5">
            <a:extLst>
              <a:ext uri="{FF2B5EF4-FFF2-40B4-BE49-F238E27FC236}">
                <a16:creationId xmlns:a16="http://schemas.microsoft.com/office/drawing/2014/main" id="{C6849C3F-90D7-EA53-63B4-EF2CBA2C6E62}"/>
              </a:ext>
            </a:extLst>
          </p:cNvPr>
          <p:cNvSpPr>
            <a:spLocks noGrp="1"/>
          </p:cNvSpPr>
          <p:nvPr>
            <p:ph type="sldNum" sz="quarter" idx="12"/>
          </p:nvPr>
        </p:nvSpPr>
        <p:spPr/>
        <p:txBody>
          <a:bodyPr/>
          <a:lstStyle/>
          <a:p>
            <a:fld id="{A7F6B731-AF87-4583-98BD-D8DE3F38B970}" type="slidenum">
              <a:rPr lang="en-US" smtClean="0"/>
              <a:t>4</a:t>
            </a:fld>
            <a:endParaRPr lang="en-US"/>
          </a:p>
        </p:txBody>
      </p:sp>
    </p:spTree>
    <p:extLst>
      <p:ext uri="{BB962C8B-B14F-4D97-AF65-F5344CB8AC3E}">
        <p14:creationId xmlns:p14="http://schemas.microsoft.com/office/powerpoint/2010/main" val="532757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96CCE-F64F-4E17-8A72-B2DE9E17CC02}"/>
              </a:ext>
            </a:extLst>
          </p:cNvPr>
          <p:cNvSpPr>
            <a:spLocks noGrp="1"/>
          </p:cNvSpPr>
          <p:nvPr>
            <p:ph type="ctrTitle"/>
          </p:nvPr>
        </p:nvSpPr>
        <p:spPr>
          <a:xfrm>
            <a:off x="913796" y="717452"/>
            <a:ext cx="9600217" cy="1252025"/>
          </a:xfrm>
        </p:spPr>
        <p:txBody>
          <a:bodyPr>
            <a:normAutofit/>
          </a:bodyPr>
          <a:lstStyle/>
          <a:p>
            <a:pPr algn="ctr"/>
            <a:r>
              <a:rPr lang="en-US" u="sng" dirty="0">
                <a:solidFill>
                  <a:srgbClr val="0070C0"/>
                </a:solidFill>
              </a:rPr>
              <a:t>Revitalizing &amp; Recruiting</a:t>
            </a:r>
          </a:p>
        </p:txBody>
      </p:sp>
      <p:sp>
        <p:nvSpPr>
          <p:cNvPr id="3" name="Subtitle 2">
            <a:extLst>
              <a:ext uri="{FF2B5EF4-FFF2-40B4-BE49-F238E27FC236}">
                <a16:creationId xmlns:a16="http://schemas.microsoft.com/office/drawing/2014/main" id="{57D64213-2045-41C6-B0C9-03FFAFE84625}"/>
              </a:ext>
            </a:extLst>
          </p:cNvPr>
          <p:cNvSpPr>
            <a:spLocks noGrp="1"/>
          </p:cNvSpPr>
          <p:nvPr>
            <p:ph type="subTitle" idx="1"/>
          </p:nvPr>
        </p:nvSpPr>
        <p:spPr>
          <a:xfrm>
            <a:off x="3962399" y="2419644"/>
            <a:ext cx="7474635" cy="3080824"/>
          </a:xfrm>
        </p:spPr>
        <p:txBody>
          <a:bodyPr>
            <a:noAutofit/>
          </a:bodyPr>
          <a:lstStyle/>
          <a:p>
            <a:pPr algn="l">
              <a:lnSpc>
                <a:spcPct val="110000"/>
              </a:lnSpc>
            </a:pPr>
            <a:r>
              <a:rPr lang="en-US" sz="4000" b="1" dirty="0">
                <a:solidFill>
                  <a:srgbClr val="0070C0"/>
                </a:solidFill>
              </a:rPr>
              <a:t>Desired Outcome:</a:t>
            </a:r>
          </a:p>
          <a:p>
            <a:pPr algn="l">
              <a:lnSpc>
                <a:spcPct val="110000"/>
              </a:lnSpc>
            </a:pPr>
            <a:r>
              <a:rPr lang="en-US" sz="4000" b="1" dirty="0">
                <a:solidFill>
                  <a:srgbClr val="0070C0"/>
                </a:solidFill>
              </a:rPr>
              <a:t>That you will leave with a workable plan to fill leadership positions in your organization.</a:t>
            </a:r>
          </a:p>
        </p:txBody>
      </p:sp>
      <p:sp>
        <p:nvSpPr>
          <p:cNvPr id="4" name="Date Placeholder 3">
            <a:extLst>
              <a:ext uri="{FF2B5EF4-FFF2-40B4-BE49-F238E27FC236}">
                <a16:creationId xmlns:a16="http://schemas.microsoft.com/office/drawing/2014/main" id="{23AA020D-6CBB-64F2-2A02-B1B5FDD7CA03}"/>
              </a:ext>
            </a:extLst>
          </p:cNvPr>
          <p:cNvSpPr>
            <a:spLocks noGrp="1"/>
          </p:cNvSpPr>
          <p:nvPr>
            <p:ph type="dt" sz="half" idx="10"/>
          </p:nvPr>
        </p:nvSpPr>
        <p:spPr/>
        <p:txBody>
          <a:bodyPr/>
          <a:lstStyle/>
          <a:p>
            <a:r>
              <a:rPr lang="en-US"/>
              <a:t>3/6/2025</a:t>
            </a:r>
          </a:p>
        </p:txBody>
      </p:sp>
      <p:sp>
        <p:nvSpPr>
          <p:cNvPr id="6" name="Slide Number Placeholder 5">
            <a:extLst>
              <a:ext uri="{FF2B5EF4-FFF2-40B4-BE49-F238E27FC236}">
                <a16:creationId xmlns:a16="http://schemas.microsoft.com/office/drawing/2014/main" id="{BD1E7864-7BE8-8304-A189-ECB70E060C5B}"/>
              </a:ext>
            </a:extLst>
          </p:cNvPr>
          <p:cNvSpPr>
            <a:spLocks noGrp="1"/>
          </p:cNvSpPr>
          <p:nvPr>
            <p:ph type="sldNum" sz="quarter" idx="12"/>
          </p:nvPr>
        </p:nvSpPr>
        <p:spPr/>
        <p:txBody>
          <a:bodyPr/>
          <a:lstStyle/>
          <a:p>
            <a:fld id="{A7F6B731-AF87-4583-98BD-D8DE3F38B970}" type="slidenum">
              <a:rPr lang="en-US" smtClean="0"/>
              <a:t>5</a:t>
            </a:fld>
            <a:endParaRPr lang="en-US"/>
          </a:p>
        </p:txBody>
      </p:sp>
    </p:spTree>
    <p:extLst>
      <p:ext uri="{BB962C8B-B14F-4D97-AF65-F5344CB8AC3E}">
        <p14:creationId xmlns:p14="http://schemas.microsoft.com/office/powerpoint/2010/main" val="4183701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96CCE-F64F-4E17-8A72-B2DE9E17CC02}"/>
              </a:ext>
            </a:extLst>
          </p:cNvPr>
          <p:cNvSpPr>
            <a:spLocks noGrp="1"/>
          </p:cNvSpPr>
          <p:nvPr>
            <p:ph type="ctrTitle"/>
          </p:nvPr>
        </p:nvSpPr>
        <p:spPr>
          <a:xfrm>
            <a:off x="1526322" y="390526"/>
            <a:ext cx="9981050" cy="1390649"/>
          </a:xfrm>
        </p:spPr>
        <p:txBody>
          <a:bodyPr>
            <a:normAutofit/>
          </a:bodyPr>
          <a:lstStyle/>
          <a:p>
            <a:pPr algn="ctr"/>
            <a:r>
              <a:rPr lang="en-US" sz="6000" b="1" u="sng" kern="1200" cap="none" dirty="0">
                <a:ln w="3175" cmpd="sng">
                  <a:noFill/>
                </a:ln>
                <a:solidFill>
                  <a:srgbClr val="0070C0"/>
                </a:solidFill>
                <a:effectLst/>
              </a:rPr>
              <a:t>Revitalizing or Recruiting</a:t>
            </a:r>
            <a:endParaRPr lang="en-US" sz="4000" b="1" u="sng" dirty="0">
              <a:solidFill>
                <a:srgbClr val="0070C0"/>
              </a:solidFill>
            </a:endParaRPr>
          </a:p>
        </p:txBody>
      </p:sp>
      <p:sp>
        <p:nvSpPr>
          <p:cNvPr id="3" name="Subtitle 2">
            <a:extLst>
              <a:ext uri="{FF2B5EF4-FFF2-40B4-BE49-F238E27FC236}">
                <a16:creationId xmlns:a16="http://schemas.microsoft.com/office/drawing/2014/main" id="{57D64213-2045-41C6-B0C9-03FFAFE84625}"/>
              </a:ext>
            </a:extLst>
          </p:cNvPr>
          <p:cNvSpPr>
            <a:spLocks noGrp="1"/>
          </p:cNvSpPr>
          <p:nvPr>
            <p:ph type="subTitle" idx="1"/>
          </p:nvPr>
        </p:nvSpPr>
        <p:spPr>
          <a:xfrm>
            <a:off x="4023360" y="2180492"/>
            <a:ext cx="6907237" cy="3387970"/>
          </a:xfrm>
        </p:spPr>
        <p:txBody>
          <a:bodyPr>
            <a:normAutofit/>
          </a:bodyPr>
          <a:lstStyle/>
          <a:p>
            <a:pPr marL="571486" indent="-571486" algn="l">
              <a:buFont typeface="Arial" panose="020B0604020202020204" pitchFamily="34" charset="0"/>
              <a:buChar char="•"/>
            </a:pPr>
            <a:r>
              <a:rPr lang="en-US" sz="4200" b="1" dirty="0">
                <a:solidFill>
                  <a:srgbClr val="0070C0"/>
                </a:solidFill>
              </a:rPr>
              <a:t>District Summit or</a:t>
            </a:r>
          </a:p>
          <a:p>
            <a:pPr marL="571485" indent="-571486" algn="l">
              <a:buFont typeface="Arial" panose="020B0604020202020204" pitchFamily="34" charset="0"/>
              <a:buChar char="•"/>
            </a:pPr>
            <a:r>
              <a:rPr lang="en-US" sz="4300" b="1" dirty="0">
                <a:solidFill>
                  <a:srgbClr val="0070C0"/>
                </a:solidFill>
              </a:rPr>
              <a:t>Recruiting Team</a:t>
            </a:r>
          </a:p>
          <a:p>
            <a:pPr marL="571486" indent="-571486" algn="l">
              <a:buFont typeface="Arial" panose="020B0604020202020204" pitchFamily="34" charset="0"/>
              <a:buChar char="•"/>
            </a:pPr>
            <a:r>
              <a:rPr lang="en-US" sz="4200" b="1" dirty="0">
                <a:solidFill>
                  <a:srgbClr val="0070C0"/>
                </a:solidFill>
              </a:rPr>
              <a:t>Not exclusive</a:t>
            </a:r>
          </a:p>
          <a:p>
            <a:pPr marL="571486" indent="-571486" algn="l">
              <a:buFont typeface="Arial" panose="020B0604020202020204" pitchFamily="34" charset="0"/>
              <a:buChar char="•"/>
            </a:pPr>
            <a:r>
              <a:rPr lang="en-US" sz="4200" b="1" dirty="0">
                <a:solidFill>
                  <a:srgbClr val="0070C0"/>
                </a:solidFill>
              </a:rPr>
              <a:t>Prayer Needed for Both</a:t>
            </a:r>
          </a:p>
        </p:txBody>
      </p:sp>
      <p:sp>
        <p:nvSpPr>
          <p:cNvPr id="4" name="Date Placeholder 3">
            <a:extLst>
              <a:ext uri="{FF2B5EF4-FFF2-40B4-BE49-F238E27FC236}">
                <a16:creationId xmlns:a16="http://schemas.microsoft.com/office/drawing/2014/main" id="{5CDAC7A1-4523-02E3-1D2B-802E41F541B4}"/>
              </a:ext>
            </a:extLst>
          </p:cNvPr>
          <p:cNvSpPr>
            <a:spLocks noGrp="1"/>
          </p:cNvSpPr>
          <p:nvPr>
            <p:ph type="dt" sz="half" idx="10"/>
          </p:nvPr>
        </p:nvSpPr>
        <p:spPr/>
        <p:txBody>
          <a:bodyPr/>
          <a:lstStyle/>
          <a:p>
            <a:r>
              <a:rPr lang="en-US"/>
              <a:t>3/6/2025</a:t>
            </a:r>
          </a:p>
        </p:txBody>
      </p:sp>
      <p:sp>
        <p:nvSpPr>
          <p:cNvPr id="6" name="Slide Number Placeholder 5">
            <a:extLst>
              <a:ext uri="{FF2B5EF4-FFF2-40B4-BE49-F238E27FC236}">
                <a16:creationId xmlns:a16="http://schemas.microsoft.com/office/drawing/2014/main" id="{542AED9F-6750-A06C-3CB0-3001EA321CD8}"/>
              </a:ext>
            </a:extLst>
          </p:cNvPr>
          <p:cNvSpPr>
            <a:spLocks noGrp="1"/>
          </p:cNvSpPr>
          <p:nvPr>
            <p:ph type="sldNum" sz="quarter" idx="12"/>
          </p:nvPr>
        </p:nvSpPr>
        <p:spPr/>
        <p:txBody>
          <a:bodyPr/>
          <a:lstStyle/>
          <a:p>
            <a:fld id="{A7F6B731-AF87-4583-98BD-D8DE3F38B970}" type="slidenum">
              <a:rPr lang="en-US" smtClean="0"/>
              <a:t>6</a:t>
            </a:fld>
            <a:endParaRPr lang="en-US"/>
          </a:p>
        </p:txBody>
      </p:sp>
    </p:spTree>
    <p:extLst>
      <p:ext uri="{BB962C8B-B14F-4D97-AF65-F5344CB8AC3E}">
        <p14:creationId xmlns:p14="http://schemas.microsoft.com/office/powerpoint/2010/main" val="3097934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96CCE-F64F-4E17-8A72-B2DE9E17CC02}"/>
              </a:ext>
            </a:extLst>
          </p:cNvPr>
          <p:cNvSpPr>
            <a:spLocks noGrp="1"/>
          </p:cNvSpPr>
          <p:nvPr>
            <p:ph type="ctrTitle"/>
          </p:nvPr>
        </p:nvSpPr>
        <p:spPr>
          <a:xfrm>
            <a:off x="1282703" y="1289888"/>
            <a:ext cx="5854699" cy="4278224"/>
          </a:xfrm>
        </p:spPr>
        <p:txBody>
          <a:bodyPr anchor="ctr">
            <a:normAutofit/>
          </a:bodyPr>
          <a:lstStyle/>
          <a:p>
            <a:pPr algn="ctr"/>
            <a:r>
              <a:rPr lang="en-US" sz="4800" b="1" u="sng" dirty="0">
                <a:solidFill>
                  <a:srgbClr val="0070C0"/>
                </a:solidFill>
              </a:rPr>
              <a:t>Recruiting</a:t>
            </a:r>
            <a:endParaRPr lang="en-US" sz="5400" u="sng" dirty="0">
              <a:solidFill>
                <a:srgbClr val="0070C0"/>
              </a:solidFill>
            </a:endParaRPr>
          </a:p>
        </p:txBody>
      </p:sp>
      <p:sp>
        <p:nvSpPr>
          <p:cNvPr id="3" name="Subtitle 2">
            <a:extLst>
              <a:ext uri="{FF2B5EF4-FFF2-40B4-BE49-F238E27FC236}">
                <a16:creationId xmlns:a16="http://schemas.microsoft.com/office/drawing/2014/main" id="{57D64213-2045-41C6-B0C9-03FFAFE84625}"/>
              </a:ext>
            </a:extLst>
          </p:cNvPr>
          <p:cNvSpPr>
            <a:spLocks noGrp="1"/>
          </p:cNvSpPr>
          <p:nvPr>
            <p:ph type="subTitle" idx="1"/>
          </p:nvPr>
        </p:nvSpPr>
        <p:spPr>
          <a:xfrm>
            <a:off x="7270231" y="1289890"/>
            <a:ext cx="3637882" cy="4278223"/>
          </a:xfrm>
        </p:spPr>
        <p:txBody>
          <a:bodyPr anchor="ctr">
            <a:normAutofit/>
          </a:bodyPr>
          <a:lstStyle/>
          <a:p>
            <a:pPr algn="l"/>
            <a:r>
              <a:rPr lang="en-US" sz="3200" b="1" dirty="0">
                <a:solidFill>
                  <a:srgbClr val="0070C0"/>
                </a:solidFill>
              </a:rPr>
              <a:t>Vision</a:t>
            </a:r>
          </a:p>
          <a:p>
            <a:pPr algn="l"/>
            <a:r>
              <a:rPr lang="en-US" sz="3200" b="1" dirty="0">
                <a:solidFill>
                  <a:srgbClr val="0070C0"/>
                </a:solidFill>
              </a:rPr>
              <a:t>Goals</a:t>
            </a:r>
          </a:p>
          <a:p>
            <a:pPr algn="l"/>
            <a:r>
              <a:rPr lang="en-US" sz="3200" b="1" dirty="0">
                <a:solidFill>
                  <a:srgbClr val="0070C0"/>
                </a:solidFill>
              </a:rPr>
              <a:t>Structure</a:t>
            </a:r>
          </a:p>
          <a:p>
            <a:pPr algn="l"/>
            <a:r>
              <a:rPr lang="en-US" sz="3200" b="1" dirty="0">
                <a:solidFill>
                  <a:srgbClr val="0070C0"/>
                </a:solidFill>
              </a:rPr>
              <a:t>Plans</a:t>
            </a:r>
          </a:p>
          <a:p>
            <a:pPr algn="l"/>
            <a:r>
              <a:rPr lang="en-US" sz="3200" b="1" dirty="0">
                <a:solidFill>
                  <a:srgbClr val="0070C0"/>
                </a:solidFill>
              </a:rPr>
              <a:t>Follow up</a:t>
            </a:r>
          </a:p>
          <a:p>
            <a:pPr algn="l"/>
            <a:endParaRPr lang="en-US" dirty="0">
              <a:solidFill>
                <a:srgbClr val="0070C0"/>
              </a:solidFill>
            </a:endParaRPr>
          </a:p>
        </p:txBody>
      </p:sp>
      <p:sp>
        <p:nvSpPr>
          <p:cNvPr id="4" name="Date Placeholder 3">
            <a:extLst>
              <a:ext uri="{FF2B5EF4-FFF2-40B4-BE49-F238E27FC236}">
                <a16:creationId xmlns:a16="http://schemas.microsoft.com/office/drawing/2014/main" id="{EB595335-C099-2560-E650-7D85AD421220}"/>
              </a:ext>
            </a:extLst>
          </p:cNvPr>
          <p:cNvSpPr>
            <a:spLocks noGrp="1"/>
          </p:cNvSpPr>
          <p:nvPr>
            <p:ph type="dt" sz="half" idx="10"/>
          </p:nvPr>
        </p:nvSpPr>
        <p:spPr/>
        <p:txBody>
          <a:bodyPr/>
          <a:lstStyle/>
          <a:p>
            <a:r>
              <a:rPr lang="en-US"/>
              <a:t>3/6/2025</a:t>
            </a:r>
          </a:p>
        </p:txBody>
      </p:sp>
      <p:sp>
        <p:nvSpPr>
          <p:cNvPr id="6" name="Slide Number Placeholder 5">
            <a:extLst>
              <a:ext uri="{FF2B5EF4-FFF2-40B4-BE49-F238E27FC236}">
                <a16:creationId xmlns:a16="http://schemas.microsoft.com/office/drawing/2014/main" id="{4B48BE18-2CD1-61F0-938A-563F2720AD82}"/>
              </a:ext>
            </a:extLst>
          </p:cNvPr>
          <p:cNvSpPr>
            <a:spLocks noGrp="1"/>
          </p:cNvSpPr>
          <p:nvPr>
            <p:ph type="sldNum" sz="quarter" idx="12"/>
          </p:nvPr>
        </p:nvSpPr>
        <p:spPr/>
        <p:txBody>
          <a:bodyPr/>
          <a:lstStyle/>
          <a:p>
            <a:fld id="{A7F6B731-AF87-4583-98BD-D8DE3F38B970}" type="slidenum">
              <a:rPr lang="en-US" smtClean="0"/>
              <a:t>7</a:t>
            </a:fld>
            <a:endParaRPr lang="en-US"/>
          </a:p>
        </p:txBody>
      </p:sp>
    </p:spTree>
    <p:extLst>
      <p:ext uri="{BB962C8B-B14F-4D97-AF65-F5344CB8AC3E}">
        <p14:creationId xmlns:p14="http://schemas.microsoft.com/office/powerpoint/2010/main" val="3144004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96CCE-F64F-4E17-8A72-B2DE9E17CC02}"/>
              </a:ext>
            </a:extLst>
          </p:cNvPr>
          <p:cNvSpPr>
            <a:spLocks noGrp="1"/>
          </p:cNvSpPr>
          <p:nvPr>
            <p:ph type="ctrTitle"/>
          </p:nvPr>
        </p:nvSpPr>
        <p:spPr>
          <a:xfrm>
            <a:off x="3179298" y="-1"/>
            <a:ext cx="7385539" cy="1758463"/>
          </a:xfrm>
        </p:spPr>
        <p:txBody>
          <a:bodyPr>
            <a:normAutofit/>
          </a:bodyPr>
          <a:lstStyle/>
          <a:p>
            <a:pPr algn="ctr"/>
            <a:r>
              <a:rPr lang="en-US" b="1" u="sng" dirty="0">
                <a:solidFill>
                  <a:srgbClr val="0070C0"/>
                </a:solidFill>
              </a:rPr>
              <a:t>Recruiting Vision</a:t>
            </a:r>
          </a:p>
        </p:txBody>
      </p:sp>
      <p:sp>
        <p:nvSpPr>
          <p:cNvPr id="3" name="Subtitle 2">
            <a:extLst>
              <a:ext uri="{FF2B5EF4-FFF2-40B4-BE49-F238E27FC236}">
                <a16:creationId xmlns:a16="http://schemas.microsoft.com/office/drawing/2014/main" id="{57D64213-2045-41C6-B0C9-03FFAFE84625}"/>
              </a:ext>
            </a:extLst>
          </p:cNvPr>
          <p:cNvSpPr>
            <a:spLocks noGrp="1"/>
          </p:cNvSpPr>
          <p:nvPr>
            <p:ph type="subTitle" idx="1"/>
          </p:nvPr>
        </p:nvSpPr>
        <p:spPr>
          <a:xfrm>
            <a:off x="3390315" y="2789324"/>
            <a:ext cx="8159260" cy="2137223"/>
          </a:xfrm>
        </p:spPr>
        <p:txBody>
          <a:bodyPr>
            <a:normAutofit fontScale="92500"/>
          </a:bodyPr>
          <a:lstStyle/>
          <a:p>
            <a:pPr algn="l">
              <a:lnSpc>
                <a:spcPct val="110000"/>
              </a:lnSpc>
            </a:pPr>
            <a:r>
              <a:rPr lang="en-US" sz="4200" b="1" dirty="0">
                <a:solidFill>
                  <a:srgbClr val="0070C0"/>
                </a:solidFill>
              </a:rPr>
              <a:t>To create a transferable, repeatable recruiting process to connect people God is calling to men’s ministry.</a:t>
            </a:r>
            <a:endParaRPr lang="en-US" sz="2200" dirty="0"/>
          </a:p>
        </p:txBody>
      </p:sp>
      <p:sp>
        <p:nvSpPr>
          <p:cNvPr id="4" name="Date Placeholder 3">
            <a:extLst>
              <a:ext uri="{FF2B5EF4-FFF2-40B4-BE49-F238E27FC236}">
                <a16:creationId xmlns:a16="http://schemas.microsoft.com/office/drawing/2014/main" id="{D651D885-3A9A-459F-D6E5-65ED0D9CF3C8}"/>
              </a:ext>
            </a:extLst>
          </p:cNvPr>
          <p:cNvSpPr>
            <a:spLocks noGrp="1"/>
          </p:cNvSpPr>
          <p:nvPr>
            <p:ph type="dt" sz="half" idx="10"/>
          </p:nvPr>
        </p:nvSpPr>
        <p:spPr/>
        <p:txBody>
          <a:bodyPr/>
          <a:lstStyle/>
          <a:p>
            <a:r>
              <a:rPr lang="en-US"/>
              <a:t>3/6/2025</a:t>
            </a:r>
          </a:p>
        </p:txBody>
      </p:sp>
      <p:sp>
        <p:nvSpPr>
          <p:cNvPr id="6" name="Slide Number Placeholder 5">
            <a:extLst>
              <a:ext uri="{FF2B5EF4-FFF2-40B4-BE49-F238E27FC236}">
                <a16:creationId xmlns:a16="http://schemas.microsoft.com/office/drawing/2014/main" id="{B51E9BB2-0A21-41BE-6D00-A0FEF7DACB12}"/>
              </a:ext>
            </a:extLst>
          </p:cNvPr>
          <p:cNvSpPr>
            <a:spLocks noGrp="1"/>
          </p:cNvSpPr>
          <p:nvPr>
            <p:ph type="sldNum" sz="quarter" idx="12"/>
          </p:nvPr>
        </p:nvSpPr>
        <p:spPr/>
        <p:txBody>
          <a:bodyPr/>
          <a:lstStyle/>
          <a:p>
            <a:fld id="{A7F6B731-AF87-4583-98BD-D8DE3F38B970}" type="slidenum">
              <a:rPr lang="en-US" smtClean="0"/>
              <a:t>8</a:t>
            </a:fld>
            <a:endParaRPr lang="en-US"/>
          </a:p>
        </p:txBody>
      </p:sp>
    </p:spTree>
    <p:extLst>
      <p:ext uri="{BB962C8B-B14F-4D97-AF65-F5344CB8AC3E}">
        <p14:creationId xmlns:p14="http://schemas.microsoft.com/office/powerpoint/2010/main" val="2835260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96CCE-F64F-4E17-8A72-B2DE9E17CC02}"/>
              </a:ext>
            </a:extLst>
          </p:cNvPr>
          <p:cNvSpPr>
            <a:spLocks noGrp="1"/>
          </p:cNvSpPr>
          <p:nvPr>
            <p:ph type="ctrTitle"/>
          </p:nvPr>
        </p:nvSpPr>
        <p:spPr>
          <a:xfrm>
            <a:off x="913797" y="927100"/>
            <a:ext cx="3418767" cy="4616451"/>
          </a:xfrm>
        </p:spPr>
        <p:txBody>
          <a:bodyPr vert="horz" lIns="91440" tIns="45720" rIns="91440" bIns="45720" rtlCol="0" anchor="ctr">
            <a:normAutofit/>
          </a:bodyPr>
          <a:lstStyle/>
          <a:p>
            <a:r>
              <a:rPr lang="en-US" sz="4800" b="1" u="sng" dirty="0">
                <a:solidFill>
                  <a:srgbClr val="0070C0"/>
                </a:solidFill>
              </a:rPr>
              <a:t>Goals</a:t>
            </a:r>
          </a:p>
        </p:txBody>
      </p:sp>
      <p:sp>
        <p:nvSpPr>
          <p:cNvPr id="3" name="Subtitle 2">
            <a:extLst>
              <a:ext uri="{FF2B5EF4-FFF2-40B4-BE49-F238E27FC236}">
                <a16:creationId xmlns:a16="http://schemas.microsoft.com/office/drawing/2014/main" id="{57D64213-2045-41C6-B0C9-03FFAFE84625}"/>
              </a:ext>
            </a:extLst>
          </p:cNvPr>
          <p:cNvSpPr>
            <a:spLocks noGrp="1"/>
          </p:cNvSpPr>
          <p:nvPr>
            <p:ph type="subTitle" idx="1"/>
          </p:nvPr>
        </p:nvSpPr>
        <p:spPr>
          <a:xfrm>
            <a:off x="4994032" y="448574"/>
            <a:ext cx="6755145" cy="6176513"/>
          </a:xfrm>
        </p:spPr>
        <p:txBody>
          <a:bodyPr vert="horz" lIns="91440" tIns="45720" rIns="91440" bIns="45720" rtlCol="0" anchor="ctr">
            <a:normAutofit lnSpcReduction="10000"/>
          </a:bodyPr>
          <a:lstStyle/>
          <a:p>
            <a:pPr marL="342891" indent="-228594" algn="l">
              <a:lnSpc>
                <a:spcPct val="110000"/>
              </a:lnSpc>
              <a:buFont typeface="Arial" panose="020B0604020202020204" pitchFamily="34" charset="0"/>
              <a:buChar char="•"/>
            </a:pPr>
            <a:r>
              <a:rPr lang="en-US" sz="3000" b="1" dirty="0">
                <a:solidFill>
                  <a:srgbClr val="0070C0"/>
                </a:solidFill>
              </a:rPr>
              <a:t>To create a structure that accomplishes the above vision.</a:t>
            </a:r>
          </a:p>
          <a:p>
            <a:pPr marL="342891" indent="-228594" algn="l">
              <a:lnSpc>
                <a:spcPct val="110000"/>
              </a:lnSpc>
              <a:buFont typeface="Arial" panose="020B0604020202020204" pitchFamily="34" charset="0"/>
              <a:buChar char="•"/>
            </a:pPr>
            <a:r>
              <a:rPr lang="en-US" sz="3000" b="1" dirty="0">
                <a:solidFill>
                  <a:srgbClr val="0070C0"/>
                </a:solidFill>
              </a:rPr>
              <a:t>Provide trained resources at every level of the organization.</a:t>
            </a:r>
          </a:p>
          <a:p>
            <a:pPr marL="342891" indent="-228594" algn="l">
              <a:lnSpc>
                <a:spcPct val="110000"/>
              </a:lnSpc>
              <a:buFont typeface="Arial" panose="020B0604020202020204" pitchFamily="34" charset="0"/>
              <a:buChar char="•"/>
            </a:pPr>
            <a:r>
              <a:rPr lang="en-US" sz="3000" b="1" dirty="0">
                <a:solidFill>
                  <a:srgbClr val="0070C0"/>
                </a:solidFill>
              </a:rPr>
              <a:t>Convey the mission, vision and expectations of each ministry role.</a:t>
            </a:r>
          </a:p>
          <a:p>
            <a:pPr marL="342891" indent="-228594" algn="l">
              <a:lnSpc>
                <a:spcPct val="110000"/>
              </a:lnSpc>
              <a:buFont typeface="Arial" panose="020B0604020202020204" pitchFamily="34" charset="0"/>
              <a:buChar char="•"/>
            </a:pPr>
            <a:r>
              <a:rPr lang="en-US" sz="3000" b="1" dirty="0">
                <a:solidFill>
                  <a:srgbClr val="0070C0"/>
                </a:solidFill>
              </a:rPr>
              <a:t>Provide churches in the NCJ with called, trained, qualified personnel to identify and connect people to the ministries associated with UMM initiatives and programs.</a:t>
            </a:r>
          </a:p>
          <a:p>
            <a:pPr indent="-228594" algn="l">
              <a:lnSpc>
                <a:spcPct val="110000"/>
              </a:lnSpc>
              <a:buFont typeface="Arial" panose="020B0604020202020204" pitchFamily="34" charset="0"/>
              <a:buChar char="•"/>
            </a:pPr>
            <a:endParaRPr lang="en-US" sz="2200" dirty="0"/>
          </a:p>
        </p:txBody>
      </p:sp>
      <p:sp>
        <p:nvSpPr>
          <p:cNvPr id="4" name="Date Placeholder 3">
            <a:extLst>
              <a:ext uri="{FF2B5EF4-FFF2-40B4-BE49-F238E27FC236}">
                <a16:creationId xmlns:a16="http://schemas.microsoft.com/office/drawing/2014/main" id="{35682603-D37C-D878-0D17-90EF06649F2C}"/>
              </a:ext>
            </a:extLst>
          </p:cNvPr>
          <p:cNvSpPr>
            <a:spLocks noGrp="1"/>
          </p:cNvSpPr>
          <p:nvPr>
            <p:ph type="dt" sz="half" idx="10"/>
          </p:nvPr>
        </p:nvSpPr>
        <p:spPr/>
        <p:txBody>
          <a:bodyPr/>
          <a:lstStyle/>
          <a:p>
            <a:r>
              <a:rPr lang="en-US"/>
              <a:t>3/6/2025</a:t>
            </a:r>
          </a:p>
        </p:txBody>
      </p:sp>
      <p:sp>
        <p:nvSpPr>
          <p:cNvPr id="6" name="Slide Number Placeholder 5">
            <a:extLst>
              <a:ext uri="{FF2B5EF4-FFF2-40B4-BE49-F238E27FC236}">
                <a16:creationId xmlns:a16="http://schemas.microsoft.com/office/drawing/2014/main" id="{FC172D3D-6E4D-338C-0424-67337D58515F}"/>
              </a:ext>
            </a:extLst>
          </p:cNvPr>
          <p:cNvSpPr>
            <a:spLocks noGrp="1"/>
          </p:cNvSpPr>
          <p:nvPr>
            <p:ph type="sldNum" sz="quarter" idx="12"/>
          </p:nvPr>
        </p:nvSpPr>
        <p:spPr/>
        <p:txBody>
          <a:bodyPr/>
          <a:lstStyle/>
          <a:p>
            <a:fld id="{A7F6B731-AF87-4583-98BD-D8DE3F38B970}" type="slidenum">
              <a:rPr lang="en-US" smtClean="0"/>
              <a:t>9</a:t>
            </a:fld>
            <a:endParaRPr lang="en-US"/>
          </a:p>
        </p:txBody>
      </p:sp>
    </p:spTree>
    <p:extLst>
      <p:ext uri="{BB962C8B-B14F-4D97-AF65-F5344CB8AC3E}">
        <p14:creationId xmlns:p14="http://schemas.microsoft.com/office/powerpoint/2010/main" val="31584507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22456</TotalTime>
  <Words>2608</Words>
  <Application>Microsoft Office PowerPoint</Application>
  <PresentationFormat>Widescreen</PresentationFormat>
  <Paragraphs>397</Paragraphs>
  <Slides>30</Slides>
  <Notes>29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Aptos</vt:lpstr>
      <vt:lpstr>Arial</vt:lpstr>
      <vt:lpstr>Bookman Old Style</vt:lpstr>
      <vt:lpstr>Calibri</vt:lpstr>
      <vt:lpstr>Corbel</vt:lpstr>
      <vt:lpstr>Helvetica Neue</vt:lpstr>
      <vt:lpstr>Wingdings</vt:lpstr>
      <vt:lpstr>Parallax</vt:lpstr>
      <vt:lpstr>North Central Jurisdiction UMM </vt:lpstr>
      <vt:lpstr> GCUMM &amp; NACP United Methodist Men </vt:lpstr>
      <vt:lpstr>United Methodist Church</vt:lpstr>
      <vt:lpstr>North Central Jurisdiction    UMM</vt:lpstr>
      <vt:lpstr>Revitalizing &amp; Recruiting</vt:lpstr>
      <vt:lpstr>Revitalizing or Recruiting</vt:lpstr>
      <vt:lpstr>Recruiting</vt:lpstr>
      <vt:lpstr>Recruiting Vision</vt:lpstr>
      <vt:lpstr>Goals</vt:lpstr>
      <vt:lpstr>Structure</vt:lpstr>
      <vt:lpstr>Basic Function of The Recruiter</vt:lpstr>
      <vt:lpstr>Finding prospects</vt:lpstr>
      <vt:lpstr>Prospect Candidate Qualifications</vt:lpstr>
      <vt:lpstr>Interview Tips</vt:lpstr>
      <vt:lpstr>Interview Tips 2</vt:lpstr>
      <vt:lpstr>Interviewing Breakout</vt:lpstr>
      <vt:lpstr>District Summit Desired Outcomes</vt:lpstr>
      <vt:lpstr>District Summit</vt:lpstr>
      <vt:lpstr>District Summit Pilot - Content</vt:lpstr>
      <vt:lpstr>Plans</vt:lpstr>
      <vt:lpstr>Recruitment SMART GOALS:</vt:lpstr>
      <vt:lpstr>Follow Up</vt:lpstr>
      <vt:lpstr>PowerPoint Presentation</vt:lpstr>
      <vt:lpstr>  Group Exercise   </vt:lpstr>
      <vt:lpstr>NEXT RIGHT STEPS</vt:lpstr>
      <vt:lpstr>The Challenge</vt:lpstr>
      <vt:lpstr>The Facts</vt:lpstr>
      <vt:lpstr>The good news</vt:lpstr>
      <vt:lpstr>NACP and NCJUMM</vt:lpstr>
      <vt:lpstr>Isaiah 6:8 NIV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Association of Conference Presidents</dc:title>
  <dc:creator>mark dehority</dc:creator>
  <cp:lastModifiedBy>George Groves</cp:lastModifiedBy>
  <cp:revision>173</cp:revision>
  <cp:lastPrinted>2025-03-05T03:11:23Z</cp:lastPrinted>
  <dcterms:created xsi:type="dcterms:W3CDTF">2019-09-12T13:59:07Z</dcterms:created>
  <dcterms:modified xsi:type="dcterms:W3CDTF">2025-03-07T18:14:35Z</dcterms:modified>
</cp:coreProperties>
</file>